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7" r:id="rId7"/>
    <p:sldId id="258" r:id="rId8"/>
    <p:sldId id="259" r:id="rId9"/>
    <p:sldId id="260" r:id="rId10"/>
    <p:sldId id="261" r:id="rId11"/>
    <p:sldId id="262"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84F-9F3B-4923-A64E-87A5C2BB7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709C30-D1F3-4D94-A016-7C67E59C7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E7065-F0EA-4935-99EC-A079BEB427A8}"/>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9F3AE664-01A8-47F7-B84A-7FA36EDCC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0B8298-BB3C-4BFB-8DCB-048AC6CB5DB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79751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D1E2-A12D-4DB8-BEBB-74E3A9BBC8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C71807-8025-4126-8612-8850A72A72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CB697-E459-42B9-9FE8-91381F357BF6}"/>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49CE3685-27B9-4118-A31A-869432FF47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9647C-24CF-4044-8118-21BC44942802}"/>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16680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13E759-8583-4E47-A364-35302EDC00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7CA043-7F7E-405B-99F1-097F952FBC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30D42-75C7-486A-BE1B-49A0EE58970F}"/>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4EDBCC95-A0E8-48A5-BFC6-653B35A87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7E835-9AED-49DD-9F01-C79354993CF9}"/>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85067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D7A8-4B1C-4C40-B436-84E3D6529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ECBF45-B9F0-45A9-AEE1-C563AC05D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1EE505-5B9B-4342-A563-A690B3C5D261}"/>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5C234194-C5D6-4AF3-81BD-479C0A2B4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C420A-7D62-4C11-991C-65BA9B29E391}"/>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79055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5A7B-FBE3-49A1-A965-2DFEB5DD9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1312CB-C543-42E9-BEEF-EDCB4D322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A9B0D0-B328-49E3-9219-7B51BBFD4B09}"/>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CD27D8FB-A95E-4287-BCD3-A95F42439C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BA339-18A2-4612-A1B2-59DA0525001C}"/>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42395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63A8-270C-4FFA-847A-EC09D21EE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4F75F-49E7-4134-8467-5C7A9C55C9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26D528-49FB-4E05-9B88-8C04985B3E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207B3B-CE8A-404E-B3DB-14AA486E5C2B}"/>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6" name="Footer Placeholder 5">
            <a:extLst>
              <a:ext uri="{FF2B5EF4-FFF2-40B4-BE49-F238E27FC236}">
                <a16:creationId xmlns:a16="http://schemas.microsoft.com/office/drawing/2014/main" id="{A22FA036-63C3-4FD0-BC9F-B8CFE11C7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A14500-C3C4-4C69-A235-0A375FB96F1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0357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C70E5-F108-4812-BC7E-F53AC897F8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0FE97D-6386-4486-A218-B79FA8DE3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28925D-CF4F-4BF6-B6D7-014B99BD27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90EFA-B510-454A-9B8C-F0F0DD8D4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2CE2E8-09CC-4797-BA7F-939126FB4E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9F135B-4201-405C-B1A1-AE9C964E9004}"/>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8" name="Footer Placeholder 7">
            <a:extLst>
              <a:ext uri="{FF2B5EF4-FFF2-40B4-BE49-F238E27FC236}">
                <a16:creationId xmlns:a16="http://schemas.microsoft.com/office/drawing/2014/main" id="{71EE500D-50AC-4AF2-A2B4-CE00C0EE9F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28E28D-7CBF-4A5B-8EE7-95155415C08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31494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28B-74FD-4BD6-80C6-94D450320E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EA05DA-19D9-4D9F-BA7F-1AF45FD42D7D}"/>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4" name="Footer Placeholder 3">
            <a:extLst>
              <a:ext uri="{FF2B5EF4-FFF2-40B4-BE49-F238E27FC236}">
                <a16:creationId xmlns:a16="http://schemas.microsoft.com/office/drawing/2014/main" id="{53C1218E-4A07-4622-BCA0-84BF236CA4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5CBD2B-CC1C-4081-9B0A-3B960591512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09148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06969-742A-4895-8067-9137FA5D6726}"/>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3" name="Footer Placeholder 2">
            <a:extLst>
              <a:ext uri="{FF2B5EF4-FFF2-40B4-BE49-F238E27FC236}">
                <a16:creationId xmlns:a16="http://schemas.microsoft.com/office/drawing/2014/main" id="{C50E659E-B6E3-49F3-AE8D-8B6A3ABBEC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95624A-67F8-489C-92C7-CA374EB3DCD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24964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C1DD-51E6-438C-B1B0-DEBF48591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951E12-1259-44B3-BA44-37757C92F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12C2FA-75CB-4045-85FE-E2481DA57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8EEE07-D10D-452B-B90E-ADDC39A8799F}"/>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6" name="Footer Placeholder 5">
            <a:extLst>
              <a:ext uri="{FF2B5EF4-FFF2-40B4-BE49-F238E27FC236}">
                <a16:creationId xmlns:a16="http://schemas.microsoft.com/office/drawing/2014/main" id="{91C866E4-62F3-4CB0-8D1E-A9D75DC752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56B452-26FA-4809-9623-29BC65FF2A25}"/>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94203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222D-2708-43AB-897B-2D1A168CB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EB1134-5E57-41D3-8808-D969F80FC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E97B86-5DC3-48E4-BA4B-CDEE61D42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BA625F-B968-48B0-AF5B-C4435D043047}"/>
              </a:ext>
            </a:extLst>
          </p:cNvPr>
          <p:cNvSpPr>
            <a:spLocks noGrp="1"/>
          </p:cNvSpPr>
          <p:nvPr>
            <p:ph type="dt" sz="half" idx="10"/>
          </p:nvPr>
        </p:nvSpPr>
        <p:spPr/>
        <p:txBody>
          <a:bodyPr/>
          <a:lstStyle/>
          <a:p>
            <a:fld id="{68C154F3-9FAB-4616-BF69-C26478BE06F8}" type="datetimeFigureOut">
              <a:rPr lang="en-GB" smtClean="0"/>
              <a:t>07/12/2022</a:t>
            </a:fld>
            <a:endParaRPr lang="en-GB"/>
          </a:p>
        </p:txBody>
      </p:sp>
      <p:sp>
        <p:nvSpPr>
          <p:cNvPr id="6" name="Footer Placeholder 5">
            <a:extLst>
              <a:ext uri="{FF2B5EF4-FFF2-40B4-BE49-F238E27FC236}">
                <a16:creationId xmlns:a16="http://schemas.microsoft.com/office/drawing/2014/main" id="{B2467EA9-E335-446B-A93D-C3E650F2C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34E1DC-7CB9-4037-BDD1-DAF09F26B60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93856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2788A-C3F6-4AF7-AD09-98CCAE1B44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C25B36-F450-437A-96B4-8BD1D4DAB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D1021-3E22-413B-B0E3-D9A4F6370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154F3-9FAB-4616-BF69-C26478BE06F8}" type="datetimeFigureOut">
              <a:rPr lang="en-GB" smtClean="0"/>
              <a:t>07/12/2022</a:t>
            </a:fld>
            <a:endParaRPr lang="en-GB"/>
          </a:p>
        </p:txBody>
      </p:sp>
      <p:sp>
        <p:nvSpPr>
          <p:cNvPr id="5" name="Footer Placeholder 4">
            <a:extLst>
              <a:ext uri="{FF2B5EF4-FFF2-40B4-BE49-F238E27FC236}">
                <a16:creationId xmlns:a16="http://schemas.microsoft.com/office/drawing/2014/main" id="{D2BBF8A0-386F-418F-826D-422E52821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50ECDE-C5E1-4222-B22B-AA8C47CC9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73BD4-7C9A-4CC2-854F-FA42CBFC96E6}" type="slidenum">
              <a:rPr lang="en-GB" smtClean="0"/>
              <a:t>‹#›</a:t>
            </a:fld>
            <a:endParaRPr lang="en-GB"/>
          </a:p>
        </p:txBody>
      </p:sp>
    </p:spTree>
    <p:extLst>
      <p:ext uri="{BB962C8B-B14F-4D97-AF65-F5344CB8AC3E}">
        <p14:creationId xmlns:p14="http://schemas.microsoft.com/office/powerpoint/2010/main" val="144666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hyperlink" Target="https://www.indeed.com/career-advice/finding-a-job/what-are-applicat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youtube.com/watch?v=4zRvEyR2AO0"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F1EF-850D-4679-B41C-3350008D7CBF}"/>
              </a:ext>
            </a:extLst>
          </p:cNvPr>
          <p:cNvSpPr>
            <a:spLocks noGrp="1"/>
          </p:cNvSpPr>
          <p:nvPr>
            <p:ph type="ctrTitle"/>
          </p:nvPr>
        </p:nvSpPr>
        <p:spPr/>
        <p:txBody>
          <a:bodyPr/>
          <a:lstStyle/>
          <a:p>
            <a:r>
              <a:rPr lang="en-GB" dirty="0"/>
              <a:t>This week’s career of the week is…..</a:t>
            </a:r>
          </a:p>
        </p:txBody>
      </p:sp>
      <p:sp>
        <p:nvSpPr>
          <p:cNvPr id="3" name="Subtitle 2">
            <a:extLst>
              <a:ext uri="{FF2B5EF4-FFF2-40B4-BE49-F238E27FC236}">
                <a16:creationId xmlns:a16="http://schemas.microsoft.com/office/drawing/2014/main" id="{90B7CC8E-DA36-4FB2-BAD1-39D68DD7D259}"/>
              </a:ext>
            </a:extLst>
          </p:cNvPr>
          <p:cNvSpPr>
            <a:spLocks noGrp="1"/>
          </p:cNvSpPr>
          <p:nvPr>
            <p:ph type="subTitle" idx="1"/>
          </p:nvPr>
        </p:nvSpPr>
        <p:spPr>
          <a:xfrm>
            <a:off x="1524000" y="3602038"/>
            <a:ext cx="9144000" cy="1982016"/>
          </a:xfrm>
        </p:spPr>
        <p:txBody>
          <a:bodyPr>
            <a:normAutofit/>
          </a:bodyPr>
          <a:lstStyle/>
          <a:p>
            <a:r>
              <a:rPr lang="en-GB" sz="8800" dirty="0"/>
              <a:t>App Developer</a:t>
            </a:r>
          </a:p>
        </p:txBody>
      </p:sp>
      <p:pic>
        <p:nvPicPr>
          <p:cNvPr id="4" name="Picture 3">
            <a:extLst>
              <a:ext uri="{FF2B5EF4-FFF2-40B4-BE49-F238E27FC236}">
                <a16:creationId xmlns:a16="http://schemas.microsoft.com/office/drawing/2014/main" id="{376A46F7-C89B-4C3C-B3DA-7DA2F72F9E63}"/>
              </a:ext>
            </a:extLst>
          </p:cNvPr>
          <p:cNvPicPr>
            <a:picLocks noChangeAspect="1"/>
          </p:cNvPicPr>
          <p:nvPr/>
        </p:nvPicPr>
        <p:blipFill>
          <a:blip r:embed="rId2"/>
          <a:stretch>
            <a:fillRect/>
          </a:stretch>
        </p:blipFill>
        <p:spPr>
          <a:xfrm>
            <a:off x="109630" y="128973"/>
            <a:ext cx="2905125" cy="1571625"/>
          </a:xfrm>
          <a:prstGeom prst="rect">
            <a:avLst/>
          </a:prstGeom>
        </p:spPr>
      </p:pic>
      <p:pic>
        <p:nvPicPr>
          <p:cNvPr id="5" name="Picture 4">
            <a:extLst>
              <a:ext uri="{FF2B5EF4-FFF2-40B4-BE49-F238E27FC236}">
                <a16:creationId xmlns:a16="http://schemas.microsoft.com/office/drawing/2014/main" id="{24600DAD-4D61-42A8-B850-D9EF78C62E3D}"/>
              </a:ext>
            </a:extLst>
          </p:cNvPr>
          <p:cNvPicPr>
            <a:picLocks noChangeAspect="1"/>
          </p:cNvPicPr>
          <p:nvPr/>
        </p:nvPicPr>
        <p:blipFill>
          <a:blip r:embed="rId3"/>
          <a:stretch>
            <a:fillRect/>
          </a:stretch>
        </p:blipFill>
        <p:spPr>
          <a:xfrm>
            <a:off x="9563100" y="128973"/>
            <a:ext cx="2628900" cy="1743075"/>
          </a:xfrm>
          <a:prstGeom prst="rect">
            <a:avLst/>
          </a:prstGeom>
        </p:spPr>
      </p:pic>
      <p:pic>
        <p:nvPicPr>
          <p:cNvPr id="6" name="Picture 5">
            <a:extLst>
              <a:ext uri="{FF2B5EF4-FFF2-40B4-BE49-F238E27FC236}">
                <a16:creationId xmlns:a16="http://schemas.microsoft.com/office/drawing/2014/main" id="{D27FBF58-FF0F-43E5-8197-71891CB76A7A}"/>
              </a:ext>
            </a:extLst>
          </p:cNvPr>
          <p:cNvPicPr>
            <a:picLocks noChangeAspect="1"/>
          </p:cNvPicPr>
          <p:nvPr/>
        </p:nvPicPr>
        <p:blipFill>
          <a:blip r:embed="rId4"/>
          <a:stretch>
            <a:fillRect/>
          </a:stretch>
        </p:blipFill>
        <p:spPr>
          <a:xfrm>
            <a:off x="95250" y="4731475"/>
            <a:ext cx="3539314" cy="1982016"/>
          </a:xfrm>
          <a:prstGeom prst="rect">
            <a:avLst/>
          </a:prstGeom>
        </p:spPr>
      </p:pic>
      <p:pic>
        <p:nvPicPr>
          <p:cNvPr id="11" name="Picture 10">
            <a:extLst>
              <a:ext uri="{FF2B5EF4-FFF2-40B4-BE49-F238E27FC236}">
                <a16:creationId xmlns:a16="http://schemas.microsoft.com/office/drawing/2014/main" id="{AEE0C278-D6A5-4F0F-9FFB-34A04B8BB9A4}"/>
              </a:ext>
            </a:extLst>
          </p:cNvPr>
          <p:cNvPicPr>
            <a:picLocks noChangeAspect="1"/>
          </p:cNvPicPr>
          <p:nvPr/>
        </p:nvPicPr>
        <p:blipFill>
          <a:blip r:embed="rId5"/>
          <a:stretch>
            <a:fillRect/>
          </a:stretch>
        </p:blipFill>
        <p:spPr>
          <a:xfrm>
            <a:off x="8394634" y="4619179"/>
            <a:ext cx="3797366" cy="2126525"/>
          </a:xfrm>
          <a:prstGeom prst="rect">
            <a:avLst/>
          </a:prstGeom>
        </p:spPr>
      </p:pic>
    </p:spTree>
    <p:extLst>
      <p:ext uri="{BB962C8B-B14F-4D97-AF65-F5344CB8AC3E}">
        <p14:creationId xmlns:p14="http://schemas.microsoft.com/office/powerpoint/2010/main" val="4712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9C80-125D-451C-A4AD-F176AE631AC8}"/>
              </a:ext>
            </a:extLst>
          </p:cNvPr>
          <p:cNvSpPr>
            <a:spLocks noGrp="1"/>
          </p:cNvSpPr>
          <p:nvPr>
            <p:ph type="title"/>
          </p:nvPr>
        </p:nvSpPr>
        <p:spPr>
          <a:xfrm>
            <a:off x="154619" y="-105392"/>
            <a:ext cx="10515600" cy="1325563"/>
          </a:xfrm>
        </p:spPr>
        <p:txBody>
          <a:bodyPr/>
          <a:lstStyle/>
          <a:p>
            <a:r>
              <a:rPr lang="en-GB" dirty="0"/>
              <a:t>What is it??</a:t>
            </a:r>
          </a:p>
        </p:txBody>
      </p:sp>
      <p:sp>
        <p:nvSpPr>
          <p:cNvPr id="3" name="Content Placeholder 2">
            <a:extLst>
              <a:ext uri="{FF2B5EF4-FFF2-40B4-BE49-F238E27FC236}">
                <a16:creationId xmlns:a16="http://schemas.microsoft.com/office/drawing/2014/main" id="{289F927E-2F66-463B-9A6A-219D4216D692}"/>
              </a:ext>
            </a:extLst>
          </p:cNvPr>
          <p:cNvSpPr>
            <a:spLocks noGrp="1"/>
          </p:cNvSpPr>
          <p:nvPr>
            <p:ph idx="1"/>
          </p:nvPr>
        </p:nvSpPr>
        <p:spPr>
          <a:xfrm>
            <a:off x="248575" y="1220170"/>
            <a:ext cx="11105225" cy="5553491"/>
          </a:xfrm>
        </p:spPr>
        <p:txBody>
          <a:bodyPr>
            <a:normAutofit/>
          </a:bodyPr>
          <a:lstStyle/>
          <a:p>
            <a:pPr marL="0" indent="0">
              <a:buNone/>
            </a:pPr>
            <a:r>
              <a:rPr lang="en-US" dirty="0"/>
              <a:t>An app developer is a professional who designs, creates, deploys and updates programs for a particular device, the web or a specific operating system. Developers typically specialize in one area of development, such as mobile phone applications. </a:t>
            </a:r>
          </a:p>
          <a:p>
            <a:pPr marL="0" indent="0">
              <a:buNone/>
            </a:pPr>
            <a:r>
              <a:rPr lang="en-US" dirty="0"/>
              <a:t>App developers work in almost every industry and are involved in performing routine updates on applications and releasing them to users.</a:t>
            </a:r>
            <a:endParaRPr lang="en-GB" dirty="0"/>
          </a:p>
        </p:txBody>
      </p:sp>
      <p:pic>
        <p:nvPicPr>
          <p:cNvPr id="4" name="Picture 3">
            <a:extLst>
              <a:ext uri="{FF2B5EF4-FFF2-40B4-BE49-F238E27FC236}">
                <a16:creationId xmlns:a16="http://schemas.microsoft.com/office/drawing/2014/main" id="{3D28E1A3-E795-4A0D-B845-730AFE591217}"/>
              </a:ext>
            </a:extLst>
          </p:cNvPr>
          <p:cNvPicPr>
            <a:picLocks noChangeAspect="1"/>
          </p:cNvPicPr>
          <p:nvPr/>
        </p:nvPicPr>
        <p:blipFill>
          <a:blip r:embed="rId2"/>
          <a:stretch>
            <a:fillRect/>
          </a:stretch>
        </p:blipFill>
        <p:spPr>
          <a:xfrm>
            <a:off x="154618" y="4749553"/>
            <a:ext cx="3873293" cy="2024108"/>
          </a:xfrm>
          <a:prstGeom prst="rect">
            <a:avLst/>
          </a:prstGeom>
        </p:spPr>
      </p:pic>
      <p:pic>
        <p:nvPicPr>
          <p:cNvPr id="9" name="Picture 8">
            <a:extLst>
              <a:ext uri="{FF2B5EF4-FFF2-40B4-BE49-F238E27FC236}">
                <a16:creationId xmlns:a16="http://schemas.microsoft.com/office/drawing/2014/main" id="{B169968B-BE7F-4BD4-A136-3AD841F615A0}"/>
              </a:ext>
            </a:extLst>
          </p:cNvPr>
          <p:cNvPicPr>
            <a:picLocks noChangeAspect="1"/>
          </p:cNvPicPr>
          <p:nvPr/>
        </p:nvPicPr>
        <p:blipFill>
          <a:blip r:embed="rId3"/>
          <a:stretch>
            <a:fillRect/>
          </a:stretch>
        </p:blipFill>
        <p:spPr>
          <a:xfrm>
            <a:off x="4120024" y="4749554"/>
            <a:ext cx="4996574" cy="2024108"/>
          </a:xfrm>
          <a:prstGeom prst="rect">
            <a:avLst/>
          </a:prstGeom>
        </p:spPr>
      </p:pic>
      <p:pic>
        <p:nvPicPr>
          <p:cNvPr id="10" name="Picture 9">
            <a:extLst>
              <a:ext uri="{FF2B5EF4-FFF2-40B4-BE49-F238E27FC236}">
                <a16:creationId xmlns:a16="http://schemas.microsoft.com/office/drawing/2014/main" id="{0322B3CE-0A0E-4190-B935-AEC82485F232}"/>
              </a:ext>
            </a:extLst>
          </p:cNvPr>
          <p:cNvPicPr>
            <a:picLocks noChangeAspect="1"/>
          </p:cNvPicPr>
          <p:nvPr/>
        </p:nvPicPr>
        <p:blipFill>
          <a:blip r:embed="rId4"/>
          <a:stretch>
            <a:fillRect/>
          </a:stretch>
        </p:blipFill>
        <p:spPr>
          <a:xfrm>
            <a:off x="9094830" y="5175682"/>
            <a:ext cx="3004139" cy="1682318"/>
          </a:xfrm>
          <a:prstGeom prst="rect">
            <a:avLst/>
          </a:prstGeom>
        </p:spPr>
      </p:pic>
    </p:spTree>
    <p:extLst>
      <p:ext uri="{BB962C8B-B14F-4D97-AF65-F5344CB8AC3E}">
        <p14:creationId xmlns:p14="http://schemas.microsoft.com/office/powerpoint/2010/main" val="175683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46FC9-82B6-44E3-8F5F-35BBFF00D63D}"/>
              </a:ext>
            </a:extLst>
          </p:cNvPr>
          <p:cNvSpPr>
            <a:spLocks noGrp="1"/>
          </p:cNvSpPr>
          <p:nvPr>
            <p:ph idx="1"/>
          </p:nvPr>
        </p:nvSpPr>
        <p:spPr/>
        <p:txBody>
          <a:bodyPr/>
          <a:lstStyle/>
          <a:p>
            <a:pPr marL="0" indent="0">
              <a:buNone/>
            </a:pPr>
            <a:r>
              <a:rPr lang="en-US" dirty="0"/>
              <a:t>If you enjoy computers, technology and specifically, </a:t>
            </a:r>
            <a:r>
              <a:rPr lang="en-US" dirty="0">
                <a:hlinkClick r:id="rId2">
                  <a:extLst>
                    <a:ext uri="{A12FA001-AC4F-418D-AE19-62706E023703}">
                      <ahyp:hlinkClr xmlns:ahyp="http://schemas.microsoft.com/office/drawing/2018/hyperlinkcolor" val="tx"/>
                    </a:ext>
                  </a:extLst>
                </a:hlinkClick>
              </a:rPr>
              <a:t>mobile applications</a:t>
            </a:r>
            <a:r>
              <a:rPr lang="en-US" dirty="0"/>
              <a:t>, you may want to consider a career as an app developer.</a:t>
            </a:r>
          </a:p>
          <a:p>
            <a:pPr marL="0" indent="0">
              <a:buNone/>
            </a:pPr>
            <a:endParaRPr lang="en-US" dirty="0"/>
          </a:p>
          <a:p>
            <a:pPr marL="0" indent="0">
              <a:buNone/>
            </a:pPr>
            <a:r>
              <a:rPr lang="en-US" dirty="0"/>
              <a:t>With the potential to earn a good salary, high demand for app developers so lots of jobs available, and the ability to work with cutting-edge technology, many app developers find their careers highly fulfilling.</a:t>
            </a:r>
          </a:p>
          <a:p>
            <a:pPr marL="0" indent="0">
              <a:buNone/>
            </a:pPr>
            <a:endParaRPr lang="en-GB" dirty="0"/>
          </a:p>
        </p:txBody>
      </p:sp>
    </p:spTree>
    <p:extLst>
      <p:ext uri="{BB962C8B-B14F-4D97-AF65-F5344CB8AC3E}">
        <p14:creationId xmlns:p14="http://schemas.microsoft.com/office/powerpoint/2010/main" val="373016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7BDE-4FA0-4089-8A5D-6917188EA620}"/>
              </a:ext>
            </a:extLst>
          </p:cNvPr>
          <p:cNvSpPr>
            <a:spLocks noGrp="1"/>
          </p:cNvSpPr>
          <p:nvPr>
            <p:ph type="title"/>
          </p:nvPr>
        </p:nvSpPr>
        <p:spPr/>
        <p:txBody>
          <a:bodyPr/>
          <a:lstStyle/>
          <a:p>
            <a:r>
              <a:rPr lang="en-GB" dirty="0"/>
              <a:t>Where could I work?</a:t>
            </a:r>
          </a:p>
        </p:txBody>
      </p:sp>
      <p:sp>
        <p:nvSpPr>
          <p:cNvPr id="3" name="Content Placeholder 2">
            <a:extLst>
              <a:ext uri="{FF2B5EF4-FFF2-40B4-BE49-F238E27FC236}">
                <a16:creationId xmlns:a16="http://schemas.microsoft.com/office/drawing/2014/main" id="{54982423-5BA6-42BA-AC40-FAD0BD1040D2}"/>
              </a:ext>
            </a:extLst>
          </p:cNvPr>
          <p:cNvSpPr>
            <a:spLocks noGrp="1"/>
          </p:cNvSpPr>
          <p:nvPr>
            <p:ph idx="1"/>
          </p:nvPr>
        </p:nvSpPr>
        <p:spPr/>
        <p:txBody>
          <a:bodyPr>
            <a:normAutofit/>
          </a:bodyPr>
          <a:lstStyle/>
          <a:p>
            <a:pPr marL="0" indent="0">
              <a:buNone/>
            </a:pPr>
            <a:r>
              <a:rPr lang="en-US" dirty="0"/>
              <a:t>The work environment for an app developer depends on the employer and whether the developer is self-employed or works full-time for a single </a:t>
            </a:r>
            <a:r>
              <a:rPr lang="en-US" dirty="0" err="1"/>
              <a:t>organisation</a:t>
            </a:r>
            <a:r>
              <a:rPr lang="en-US" dirty="0"/>
              <a:t>. Many app developers work on a contract basis for companies and work from home on a schedule they set themselves.</a:t>
            </a:r>
          </a:p>
          <a:p>
            <a:pPr marL="0" indent="0">
              <a:buNone/>
            </a:pPr>
            <a:r>
              <a:rPr lang="en-US" dirty="0"/>
              <a:t>App development is a collaborative process and most work within teams with others to design, develop and program applications or software successfully. Application developers spend much of their time sitting at a desk.</a:t>
            </a:r>
          </a:p>
          <a:p>
            <a:pPr marL="0" indent="0">
              <a:buNone/>
            </a:pPr>
            <a:endParaRPr lang="en-GB" dirty="0"/>
          </a:p>
        </p:txBody>
      </p:sp>
    </p:spTree>
    <p:extLst>
      <p:ext uri="{BB962C8B-B14F-4D97-AF65-F5344CB8AC3E}">
        <p14:creationId xmlns:p14="http://schemas.microsoft.com/office/powerpoint/2010/main" val="313957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71A-DA36-4D12-86C0-8CA32916681F}"/>
              </a:ext>
            </a:extLst>
          </p:cNvPr>
          <p:cNvSpPr>
            <a:spLocks noGrp="1"/>
          </p:cNvSpPr>
          <p:nvPr>
            <p:ph type="title"/>
          </p:nvPr>
        </p:nvSpPr>
        <p:spPr/>
        <p:txBody>
          <a:bodyPr/>
          <a:lstStyle/>
          <a:p>
            <a:r>
              <a:rPr lang="en-GB" dirty="0"/>
              <a:t>How Much Could I Earn?</a:t>
            </a:r>
          </a:p>
        </p:txBody>
      </p:sp>
      <p:sp>
        <p:nvSpPr>
          <p:cNvPr id="3" name="Content Placeholder 2">
            <a:extLst>
              <a:ext uri="{FF2B5EF4-FFF2-40B4-BE49-F238E27FC236}">
                <a16:creationId xmlns:a16="http://schemas.microsoft.com/office/drawing/2014/main" id="{F7DA2A09-BAF9-4F58-8883-1E64335C4781}"/>
              </a:ext>
            </a:extLst>
          </p:cNvPr>
          <p:cNvSpPr>
            <a:spLocks noGrp="1"/>
          </p:cNvSpPr>
          <p:nvPr>
            <p:ph idx="1"/>
          </p:nvPr>
        </p:nvSpPr>
        <p:spPr>
          <a:xfrm>
            <a:off x="838200" y="2805343"/>
            <a:ext cx="10515600" cy="3371619"/>
          </a:xfrm>
        </p:spPr>
        <p:txBody>
          <a:bodyPr/>
          <a:lstStyle/>
          <a:p>
            <a:pPr marL="0" indent="0">
              <a:buNone/>
            </a:pPr>
            <a:r>
              <a:rPr lang="en-US" b="1" dirty="0"/>
              <a:t>App developer average salary</a:t>
            </a:r>
            <a:r>
              <a:rPr lang="en-US" dirty="0"/>
              <a:t>: £21,000 to £55,000 per year</a:t>
            </a:r>
          </a:p>
          <a:p>
            <a:pPr marL="0" indent="0">
              <a:buNone/>
            </a:pPr>
            <a:endParaRPr lang="en-GB" dirty="0"/>
          </a:p>
        </p:txBody>
      </p:sp>
      <p:pic>
        <p:nvPicPr>
          <p:cNvPr id="4" name="Picture 3">
            <a:extLst>
              <a:ext uri="{FF2B5EF4-FFF2-40B4-BE49-F238E27FC236}">
                <a16:creationId xmlns:a16="http://schemas.microsoft.com/office/drawing/2014/main" id="{778DC99E-19CF-4EA6-8F96-24A1D693E95D}"/>
              </a:ext>
            </a:extLst>
          </p:cNvPr>
          <p:cNvPicPr>
            <a:picLocks noChangeAspect="1"/>
          </p:cNvPicPr>
          <p:nvPr/>
        </p:nvPicPr>
        <p:blipFill>
          <a:blip r:embed="rId2"/>
          <a:stretch>
            <a:fillRect/>
          </a:stretch>
        </p:blipFill>
        <p:spPr>
          <a:xfrm>
            <a:off x="8068395" y="156368"/>
            <a:ext cx="3767249" cy="2506933"/>
          </a:xfrm>
          <a:prstGeom prst="rect">
            <a:avLst/>
          </a:prstGeom>
        </p:spPr>
      </p:pic>
    </p:spTree>
    <p:extLst>
      <p:ext uri="{BB962C8B-B14F-4D97-AF65-F5344CB8AC3E}">
        <p14:creationId xmlns:p14="http://schemas.microsoft.com/office/powerpoint/2010/main" val="337095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C1BD-5ED7-4D0F-81BB-9DB323897FCC}"/>
              </a:ext>
            </a:extLst>
          </p:cNvPr>
          <p:cNvSpPr>
            <a:spLocks noGrp="1"/>
          </p:cNvSpPr>
          <p:nvPr>
            <p:ph type="title"/>
          </p:nvPr>
        </p:nvSpPr>
        <p:spPr/>
        <p:txBody>
          <a:bodyPr/>
          <a:lstStyle/>
          <a:p>
            <a:r>
              <a:rPr lang="en-GB" dirty="0"/>
              <a:t>What qualifications would I need?</a:t>
            </a:r>
          </a:p>
        </p:txBody>
      </p:sp>
      <p:sp>
        <p:nvSpPr>
          <p:cNvPr id="3" name="Content Placeholder 2">
            <a:extLst>
              <a:ext uri="{FF2B5EF4-FFF2-40B4-BE49-F238E27FC236}">
                <a16:creationId xmlns:a16="http://schemas.microsoft.com/office/drawing/2014/main" id="{75C51BA7-9857-405E-9479-A27614FB0BC7}"/>
              </a:ext>
            </a:extLst>
          </p:cNvPr>
          <p:cNvSpPr>
            <a:spLocks noGrp="1"/>
          </p:cNvSpPr>
          <p:nvPr>
            <p:ph idx="1"/>
          </p:nvPr>
        </p:nvSpPr>
        <p:spPr>
          <a:xfrm>
            <a:off x="838200" y="1811045"/>
            <a:ext cx="10515600" cy="4776186"/>
          </a:xfrm>
        </p:spPr>
        <p:txBody>
          <a:bodyPr>
            <a:normAutofit/>
          </a:bodyPr>
          <a:lstStyle/>
          <a:p>
            <a:pPr marL="0" indent="0">
              <a:buNone/>
            </a:pPr>
            <a:r>
              <a:rPr lang="en-US" dirty="0"/>
              <a:t>You could get into this role via a university course or a degree apprenticeship. You'll usually need one to two A-levels, or equivalent, for a foundation degree or higher national diploma and two to three A-levels, or equivalent, for a degree. Alternatives to A-levels include taking a T-level, which is equivalent to three A-levels. </a:t>
            </a:r>
          </a:p>
          <a:p>
            <a:pPr marL="0" indent="0">
              <a:buNone/>
            </a:pPr>
            <a:r>
              <a:rPr lang="en-US" dirty="0"/>
              <a:t>You'll usually need four to five GCSEs at grades 9 to 4 and A-levels, or equivalent, for a higher or degree apprenticeship.</a:t>
            </a:r>
          </a:p>
          <a:p>
            <a:pPr marL="0" indent="0">
              <a:buNone/>
            </a:pPr>
            <a:endParaRPr lang="en-GB" dirty="0"/>
          </a:p>
        </p:txBody>
      </p:sp>
    </p:spTree>
    <p:extLst>
      <p:ext uri="{BB962C8B-B14F-4D97-AF65-F5344CB8AC3E}">
        <p14:creationId xmlns:p14="http://schemas.microsoft.com/office/powerpoint/2010/main" val="426247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EDDD1-4C09-48E3-BB89-F98DA8E1CF14}"/>
              </a:ext>
            </a:extLst>
          </p:cNvPr>
          <p:cNvSpPr>
            <a:spLocks noGrp="1"/>
          </p:cNvSpPr>
          <p:nvPr>
            <p:ph idx="1"/>
          </p:nvPr>
        </p:nvSpPr>
        <p:spPr>
          <a:xfrm>
            <a:off x="1" y="0"/>
            <a:ext cx="12192000" cy="6949320"/>
          </a:xfrm>
        </p:spPr>
        <p:txBody>
          <a:bodyPr>
            <a:normAutofit fontScale="77500" lnSpcReduction="20000"/>
          </a:bodyPr>
          <a:lstStyle/>
          <a:p>
            <a:r>
              <a:rPr lang="en-US" dirty="0"/>
              <a:t>App developers should have a variety of soft skills to succeed, including:</a:t>
            </a:r>
          </a:p>
          <a:p>
            <a:r>
              <a:rPr lang="en-US" b="1" dirty="0"/>
              <a:t>Technical skills:</a:t>
            </a:r>
            <a:r>
              <a:rPr lang="en-US" dirty="0"/>
              <a:t> App developers need to have high-level programming skills and know different types of coding languages to succeed in their roles.</a:t>
            </a:r>
            <a:br>
              <a:rPr lang="en-US" dirty="0"/>
            </a:br>
            <a:endParaRPr lang="en-US" dirty="0"/>
          </a:p>
          <a:p>
            <a:r>
              <a:rPr lang="en-US" b="1" dirty="0"/>
              <a:t>Analytical skills:</a:t>
            </a:r>
            <a:r>
              <a:rPr lang="en-US" dirty="0"/>
              <a:t> App developers should be able to interpret user needs and apply this to the products they create.</a:t>
            </a:r>
            <a:br>
              <a:rPr lang="en-US" dirty="0"/>
            </a:br>
            <a:br>
              <a:rPr lang="en-US" dirty="0"/>
            </a:br>
            <a:r>
              <a:rPr lang="en-US" dirty="0"/>
              <a:t>-</a:t>
            </a:r>
            <a:r>
              <a:rPr lang="en-US" b="1" dirty="0"/>
              <a:t>Problem-solving skills:</a:t>
            </a:r>
            <a:r>
              <a:rPr lang="en-US" dirty="0"/>
              <a:t> being able to take information and find new solutions to answer it. App developers should be able to see what their users are experiencing and determine how they can solve the problem or </a:t>
            </a:r>
            <a:r>
              <a:rPr lang="en-US" dirty="0" err="1"/>
              <a:t>optimise</a:t>
            </a:r>
            <a:r>
              <a:rPr lang="en-US" dirty="0"/>
              <a:t> the experience.</a:t>
            </a:r>
            <a:br>
              <a:rPr lang="en-US" dirty="0"/>
            </a:br>
            <a:endParaRPr lang="en-US" dirty="0"/>
          </a:p>
          <a:p>
            <a:r>
              <a:rPr lang="en-US" b="1" dirty="0"/>
              <a:t>Creativity:</a:t>
            </a:r>
            <a:r>
              <a:rPr lang="en-US" dirty="0"/>
              <a:t> Developers are often given a list of client requirements for each project and app developers need to be able to think creatively to find a solution.</a:t>
            </a:r>
            <a:br>
              <a:rPr lang="en-US" dirty="0"/>
            </a:br>
            <a:endParaRPr lang="en-US" dirty="0"/>
          </a:p>
          <a:p>
            <a:r>
              <a:rPr lang="en-US" b="1" dirty="0"/>
              <a:t>Attention to detail:</a:t>
            </a:r>
            <a:r>
              <a:rPr lang="en-US" dirty="0"/>
              <a:t> App developers need to be able to predict potential problems that might come up during development, testing and launch.</a:t>
            </a:r>
            <a:br>
              <a:rPr lang="en-US" dirty="0"/>
            </a:br>
            <a:endParaRPr lang="en-US" dirty="0"/>
          </a:p>
          <a:p>
            <a:r>
              <a:rPr lang="en-US" b="1" dirty="0"/>
              <a:t>Patience:</a:t>
            </a:r>
            <a:r>
              <a:rPr lang="en-US" dirty="0"/>
              <a:t> Developing and testing software can take time. Developers must be able to stay positive while trying various versions of the same solution.</a:t>
            </a:r>
            <a:br>
              <a:rPr lang="en-US" dirty="0"/>
            </a:br>
            <a:endParaRPr lang="en-US" dirty="0"/>
          </a:p>
          <a:p>
            <a:r>
              <a:rPr lang="en-US" b="1" dirty="0"/>
              <a:t>Communication skills:</a:t>
            </a:r>
            <a:r>
              <a:rPr lang="en-US" dirty="0"/>
              <a:t> App developers need to be able to communicate concisely and effectively with their teams. They must also be able to convey highly technical information to non-technical individuals so it’s easy to understand. In addition, app developers need to have strong written communication skills to create documents, manuals and release notes related to the application or software.</a:t>
            </a:r>
          </a:p>
        </p:txBody>
      </p:sp>
    </p:spTree>
    <p:extLst>
      <p:ext uri="{BB962C8B-B14F-4D97-AF65-F5344CB8AC3E}">
        <p14:creationId xmlns:p14="http://schemas.microsoft.com/office/powerpoint/2010/main" val="86786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0CB5-4899-4F5D-8E12-C9AC881DD200}"/>
              </a:ext>
            </a:extLst>
          </p:cNvPr>
          <p:cNvSpPr>
            <a:spLocks noGrp="1"/>
          </p:cNvSpPr>
          <p:nvPr>
            <p:ph type="title"/>
          </p:nvPr>
        </p:nvSpPr>
        <p:spPr/>
        <p:txBody>
          <a:bodyPr/>
          <a:lstStyle/>
          <a:p>
            <a:r>
              <a:rPr lang="en-GB" dirty="0"/>
              <a:t>A typical pathway to being an app developer</a:t>
            </a:r>
          </a:p>
        </p:txBody>
      </p:sp>
      <p:sp>
        <p:nvSpPr>
          <p:cNvPr id="3" name="Content Placeholder 2">
            <a:extLst>
              <a:ext uri="{FF2B5EF4-FFF2-40B4-BE49-F238E27FC236}">
                <a16:creationId xmlns:a16="http://schemas.microsoft.com/office/drawing/2014/main" id="{F32B4882-1320-4D11-AAE5-CA19FD95848E}"/>
              </a:ext>
            </a:extLst>
          </p:cNvPr>
          <p:cNvSpPr>
            <a:spLocks noGrp="1"/>
          </p:cNvSpPr>
          <p:nvPr>
            <p:ph idx="1"/>
          </p:nvPr>
        </p:nvSpPr>
        <p:spPr/>
        <p:txBody>
          <a:bodyPr>
            <a:normAutofit/>
          </a:bodyPr>
          <a:lstStyle/>
          <a:p>
            <a:pPr marL="0" indent="0">
              <a:buNone/>
            </a:pPr>
            <a:r>
              <a:rPr lang="en-US" dirty="0"/>
              <a:t>GCSE ICT, English, </a:t>
            </a:r>
            <a:r>
              <a:rPr lang="en-US" dirty="0" err="1"/>
              <a:t>Maths</a:t>
            </a:r>
            <a:r>
              <a:rPr lang="en-US" dirty="0"/>
              <a:t>, Science, Business, Graphics .</a:t>
            </a:r>
          </a:p>
          <a:p>
            <a:pPr marL="0" indent="0">
              <a:buNone/>
            </a:pPr>
            <a:endParaRPr lang="en-US" dirty="0"/>
          </a:p>
          <a:p>
            <a:pPr marL="0" indent="0">
              <a:buNone/>
            </a:pPr>
            <a:r>
              <a:rPr lang="en-US" dirty="0"/>
              <a:t>A-level Graphic Design and  Interactive Media </a:t>
            </a:r>
          </a:p>
          <a:p>
            <a:pPr marL="0" indent="0">
              <a:buNone/>
            </a:pPr>
            <a:endParaRPr lang="en-US" dirty="0"/>
          </a:p>
          <a:p>
            <a:pPr marL="0" indent="0">
              <a:buNone/>
            </a:pPr>
            <a:r>
              <a:rPr lang="en-US" dirty="0"/>
              <a:t>BSc (Bachelor of Science degree) in Computer Game Design and Programming.</a:t>
            </a:r>
          </a:p>
          <a:p>
            <a:pPr marL="0" indent="0">
              <a:buNone/>
            </a:pPr>
            <a:endParaRPr lang="en-US" dirty="0"/>
          </a:p>
        </p:txBody>
      </p:sp>
    </p:spTree>
    <p:extLst>
      <p:ext uri="{BB962C8B-B14F-4D97-AF65-F5344CB8AC3E}">
        <p14:creationId xmlns:p14="http://schemas.microsoft.com/office/powerpoint/2010/main" val="226555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47F4-FAD3-47DE-9F74-49B16D99C318}"/>
              </a:ext>
            </a:extLst>
          </p:cNvPr>
          <p:cNvSpPr>
            <a:spLocks noGrp="1"/>
          </p:cNvSpPr>
          <p:nvPr>
            <p:ph type="title"/>
          </p:nvPr>
        </p:nvSpPr>
        <p:spPr/>
        <p:txBody>
          <a:bodyPr/>
          <a:lstStyle/>
          <a:p>
            <a:r>
              <a:rPr lang="en-GB" dirty="0"/>
              <a:t>So what do app developers do?</a:t>
            </a:r>
          </a:p>
        </p:txBody>
      </p:sp>
      <p:sp>
        <p:nvSpPr>
          <p:cNvPr id="3" name="Content Placeholder 2">
            <a:extLst>
              <a:ext uri="{FF2B5EF4-FFF2-40B4-BE49-F238E27FC236}">
                <a16:creationId xmlns:a16="http://schemas.microsoft.com/office/drawing/2014/main" id="{34D275BD-01BE-410F-A027-2EDD995B709E}"/>
              </a:ext>
            </a:extLst>
          </p:cNvPr>
          <p:cNvSpPr>
            <a:spLocks noGrp="1"/>
          </p:cNvSpPr>
          <p:nvPr>
            <p:ph idx="1"/>
          </p:nvPr>
        </p:nvSpPr>
        <p:spPr>
          <a:xfrm>
            <a:off x="838200" y="2254927"/>
            <a:ext cx="10515600" cy="3922035"/>
          </a:xfrm>
        </p:spPr>
        <p:txBody>
          <a:bodyPr/>
          <a:lstStyle/>
          <a:p>
            <a:pPr marL="0" indent="0">
              <a:buNone/>
            </a:pPr>
            <a:r>
              <a:rPr lang="en-GB" dirty="0">
                <a:hlinkClick r:id="rId2"/>
              </a:rPr>
              <a:t>https://www.youtube.com/watch?v=4zRvEyR2AO0</a:t>
            </a:r>
            <a:r>
              <a:rPr lang="en-GB" dirty="0"/>
              <a:t> </a:t>
            </a:r>
          </a:p>
        </p:txBody>
      </p:sp>
      <p:sp>
        <p:nvSpPr>
          <p:cNvPr id="7" name="Rectangle 6">
            <a:extLst>
              <a:ext uri="{FF2B5EF4-FFF2-40B4-BE49-F238E27FC236}">
                <a16:creationId xmlns:a16="http://schemas.microsoft.com/office/drawing/2014/main" id="{8593F68A-DFA3-4AE1-A3D0-3721108F38C2}"/>
              </a:ext>
            </a:extLst>
          </p:cNvPr>
          <p:cNvSpPr/>
          <p:nvPr/>
        </p:nvSpPr>
        <p:spPr>
          <a:xfrm>
            <a:off x="1024776" y="1690688"/>
            <a:ext cx="184731" cy="369332"/>
          </a:xfrm>
          <a:prstGeom prst="rect">
            <a:avLst/>
          </a:prstGeom>
        </p:spPr>
        <p:txBody>
          <a:bodyPr wrap="none">
            <a:spAutoFit/>
          </a:bodyPr>
          <a:lstStyle/>
          <a:p>
            <a:endParaRPr lang="en-GB" dirty="0"/>
          </a:p>
        </p:txBody>
      </p:sp>
      <p:pic>
        <p:nvPicPr>
          <p:cNvPr id="4" name="Picture 3">
            <a:extLst>
              <a:ext uri="{FF2B5EF4-FFF2-40B4-BE49-F238E27FC236}">
                <a16:creationId xmlns:a16="http://schemas.microsoft.com/office/drawing/2014/main" id="{3E305D47-14A2-4DDC-A027-2DD4EEEFFFB3}"/>
              </a:ext>
            </a:extLst>
          </p:cNvPr>
          <p:cNvPicPr>
            <a:picLocks noChangeAspect="1"/>
          </p:cNvPicPr>
          <p:nvPr/>
        </p:nvPicPr>
        <p:blipFill>
          <a:blip r:embed="rId3"/>
          <a:stretch>
            <a:fillRect/>
          </a:stretch>
        </p:blipFill>
        <p:spPr>
          <a:xfrm>
            <a:off x="522256" y="3444418"/>
            <a:ext cx="4618859" cy="2405965"/>
          </a:xfrm>
          <a:prstGeom prst="rect">
            <a:avLst/>
          </a:prstGeom>
        </p:spPr>
      </p:pic>
      <p:pic>
        <p:nvPicPr>
          <p:cNvPr id="5" name="Picture 4">
            <a:extLst>
              <a:ext uri="{FF2B5EF4-FFF2-40B4-BE49-F238E27FC236}">
                <a16:creationId xmlns:a16="http://schemas.microsoft.com/office/drawing/2014/main" id="{B2998D5D-D7BA-42A5-8056-C2BFB44BD9A3}"/>
              </a:ext>
            </a:extLst>
          </p:cNvPr>
          <p:cNvPicPr>
            <a:picLocks noChangeAspect="1"/>
          </p:cNvPicPr>
          <p:nvPr/>
        </p:nvPicPr>
        <p:blipFill>
          <a:blip r:embed="rId4"/>
          <a:stretch>
            <a:fillRect/>
          </a:stretch>
        </p:blipFill>
        <p:spPr>
          <a:xfrm>
            <a:off x="8235770" y="3444418"/>
            <a:ext cx="3198669" cy="2395914"/>
          </a:xfrm>
          <a:prstGeom prst="rect">
            <a:avLst/>
          </a:prstGeom>
        </p:spPr>
      </p:pic>
    </p:spTree>
    <p:extLst>
      <p:ext uri="{BB962C8B-B14F-4D97-AF65-F5344CB8AC3E}">
        <p14:creationId xmlns:p14="http://schemas.microsoft.com/office/powerpoint/2010/main" val="300255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bff51b9-cd20-40e1-be64-c94101b38e9c" xsi:nil="true"/>
    <lcf76f155ced4ddcb4097134ff3c332f xmlns="850e07c4-6d11-4d6c-b0ce-da35b0f27db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6" ma:contentTypeDescription="Create a new document." ma:contentTypeScope="" ma:versionID="7a31dfcfa7b663ff2e57e1b1df830798">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d99ca4ea3880cba748b905695544f922"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864D25-7695-4AEB-B740-1FA8B01C9903}">
  <ds:schemaRefs>
    <ds:schemaRef ds:uri="http://schemas.microsoft.com/office/2006/documentManagement/types"/>
    <ds:schemaRef ds:uri="http://schemas.microsoft.com/office/2006/metadata/properties"/>
    <ds:schemaRef ds:uri="http://www.w3.org/XML/1998/namespace"/>
    <ds:schemaRef ds:uri="http://purl.org/dc/elements/1.1/"/>
    <ds:schemaRef ds:uri="5c405795-7ce0-4f14-838a-f2e80ccf1c0c"/>
    <ds:schemaRef ds:uri="http://schemas.openxmlformats.org/package/2006/metadata/core-properties"/>
    <ds:schemaRef ds:uri="http://schemas.microsoft.com/office/infopath/2007/PartnerControls"/>
    <ds:schemaRef ds:uri="4a51e8f4-3571-4c41-95ce-fedd0e57175b"/>
    <ds:schemaRef ds:uri="http://purl.org/dc/dcmitype/"/>
    <ds:schemaRef ds:uri="http://purl.org/dc/terms/"/>
  </ds:schemaRefs>
</ds:datastoreItem>
</file>

<file path=customXml/itemProps2.xml><?xml version="1.0" encoding="utf-8"?>
<ds:datastoreItem xmlns:ds="http://schemas.openxmlformats.org/officeDocument/2006/customXml" ds:itemID="{C3A28469-B095-40AD-9371-5ED9D66462DC}"/>
</file>

<file path=customXml/itemProps3.xml><?xml version="1.0" encoding="utf-8"?>
<ds:datastoreItem xmlns:ds="http://schemas.openxmlformats.org/officeDocument/2006/customXml" ds:itemID="{F7C3E1E5-D9FB-45CE-AB15-2225773763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128</TotalTime>
  <Words>672</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This week’s career of the week is…..</vt:lpstr>
      <vt:lpstr>What is it??</vt:lpstr>
      <vt:lpstr>PowerPoint Presentation</vt:lpstr>
      <vt:lpstr>Where could I work?</vt:lpstr>
      <vt:lpstr>How Much Could I Earn?</vt:lpstr>
      <vt:lpstr>What qualifications would I need?</vt:lpstr>
      <vt:lpstr>PowerPoint Presentation</vt:lpstr>
      <vt:lpstr>A typical pathway to being an app developer</vt:lpstr>
      <vt:lpstr>So what do app developers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career of the week is…..</dc:title>
  <dc:creator>Archdale, Tracey</dc:creator>
  <cp:lastModifiedBy>Archdale, Tracey</cp:lastModifiedBy>
  <cp:revision>15</cp:revision>
  <dcterms:created xsi:type="dcterms:W3CDTF">2022-09-13T22:56:24Z</dcterms:created>
  <dcterms:modified xsi:type="dcterms:W3CDTF">2022-12-08T00:03:44Z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