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8" r:id="rId6"/>
    <p:sldId id="264" r:id="rId7"/>
    <p:sldId id="265" r:id="rId8"/>
    <p:sldId id="259" r:id="rId9"/>
    <p:sldId id="260" r:id="rId10"/>
    <p:sldId id="261" r:id="rId11"/>
    <p:sldId id="256" r:id="rId12"/>
    <p:sldId id="266"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85" d="100"/>
          <a:sy n="85" d="100"/>
        </p:scale>
        <p:origin x="45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06A5E-281C-4ADC-85DB-76196B6541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7F46C9F-5BF4-4E7E-90FE-26D9608C2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9BA73DD-880C-4E07-B046-363AFB81DE94}"/>
              </a:ext>
            </a:extLst>
          </p:cNvPr>
          <p:cNvSpPr>
            <a:spLocks noGrp="1"/>
          </p:cNvSpPr>
          <p:nvPr>
            <p:ph type="dt" sz="half" idx="10"/>
          </p:nvPr>
        </p:nvSpPr>
        <p:spPr/>
        <p:txBody>
          <a:bodyPr/>
          <a:lstStyle/>
          <a:p>
            <a:fld id="{18B89314-060D-450E-A1BB-AD5117172346}" type="datetimeFigureOut">
              <a:rPr lang="en-GB" smtClean="0"/>
              <a:t>10/01/2024</a:t>
            </a:fld>
            <a:endParaRPr lang="en-GB"/>
          </a:p>
        </p:txBody>
      </p:sp>
      <p:sp>
        <p:nvSpPr>
          <p:cNvPr id="5" name="Footer Placeholder 4">
            <a:extLst>
              <a:ext uri="{FF2B5EF4-FFF2-40B4-BE49-F238E27FC236}">
                <a16:creationId xmlns:a16="http://schemas.microsoft.com/office/drawing/2014/main" id="{B050A531-EC88-4516-8597-2A928E1CF7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93E1AF-6957-4411-8B1C-A7AB74EDDE89}"/>
              </a:ext>
            </a:extLst>
          </p:cNvPr>
          <p:cNvSpPr>
            <a:spLocks noGrp="1"/>
          </p:cNvSpPr>
          <p:nvPr>
            <p:ph type="sldNum" sz="quarter" idx="12"/>
          </p:nvPr>
        </p:nvSpPr>
        <p:spPr/>
        <p:txBody>
          <a:bodyPr/>
          <a:lstStyle/>
          <a:p>
            <a:fld id="{3F0DC382-C0D5-4491-85F1-9D1DF7D0983E}" type="slidenum">
              <a:rPr lang="en-GB" smtClean="0"/>
              <a:t>‹#›</a:t>
            </a:fld>
            <a:endParaRPr lang="en-GB"/>
          </a:p>
        </p:txBody>
      </p:sp>
    </p:spTree>
    <p:extLst>
      <p:ext uri="{BB962C8B-B14F-4D97-AF65-F5344CB8AC3E}">
        <p14:creationId xmlns:p14="http://schemas.microsoft.com/office/powerpoint/2010/main" val="657738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EF7D9-47C6-4116-86CB-0392D28068A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425CD6-2BC5-43E6-A6D4-2DE6D85DE1F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85E92F-F055-4490-A849-B6E3033E2FB2}"/>
              </a:ext>
            </a:extLst>
          </p:cNvPr>
          <p:cNvSpPr>
            <a:spLocks noGrp="1"/>
          </p:cNvSpPr>
          <p:nvPr>
            <p:ph type="dt" sz="half" idx="10"/>
          </p:nvPr>
        </p:nvSpPr>
        <p:spPr/>
        <p:txBody>
          <a:bodyPr/>
          <a:lstStyle/>
          <a:p>
            <a:fld id="{18B89314-060D-450E-A1BB-AD5117172346}" type="datetimeFigureOut">
              <a:rPr lang="en-GB" smtClean="0"/>
              <a:t>10/01/2024</a:t>
            </a:fld>
            <a:endParaRPr lang="en-GB"/>
          </a:p>
        </p:txBody>
      </p:sp>
      <p:sp>
        <p:nvSpPr>
          <p:cNvPr id="5" name="Footer Placeholder 4">
            <a:extLst>
              <a:ext uri="{FF2B5EF4-FFF2-40B4-BE49-F238E27FC236}">
                <a16:creationId xmlns:a16="http://schemas.microsoft.com/office/drawing/2014/main" id="{36865DAC-C036-41CF-A70E-59091AD6B6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0BB0F2-F41D-435A-9C52-C1B6BEB0687C}"/>
              </a:ext>
            </a:extLst>
          </p:cNvPr>
          <p:cNvSpPr>
            <a:spLocks noGrp="1"/>
          </p:cNvSpPr>
          <p:nvPr>
            <p:ph type="sldNum" sz="quarter" idx="12"/>
          </p:nvPr>
        </p:nvSpPr>
        <p:spPr/>
        <p:txBody>
          <a:bodyPr/>
          <a:lstStyle/>
          <a:p>
            <a:fld id="{3F0DC382-C0D5-4491-85F1-9D1DF7D0983E}" type="slidenum">
              <a:rPr lang="en-GB" smtClean="0"/>
              <a:t>‹#›</a:t>
            </a:fld>
            <a:endParaRPr lang="en-GB"/>
          </a:p>
        </p:txBody>
      </p:sp>
    </p:spTree>
    <p:extLst>
      <p:ext uri="{BB962C8B-B14F-4D97-AF65-F5344CB8AC3E}">
        <p14:creationId xmlns:p14="http://schemas.microsoft.com/office/powerpoint/2010/main" val="3516473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67EB11-7D79-4217-9520-9E490C980F8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9F8A92-BB1F-4FB7-BBEA-F4B650E15FB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2B26F2-7150-48DB-A9AC-D954AFEF807F}"/>
              </a:ext>
            </a:extLst>
          </p:cNvPr>
          <p:cNvSpPr>
            <a:spLocks noGrp="1"/>
          </p:cNvSpPr>
          <p:nvPr>
            <p:ph type="dt" sz="half" idx="10"/>
          </p:nvPr>
        </p:nvSpPr>
        <p:spPr/>
        <p:txBody>
          <a:bodyPr/>
          <a:lstStyle/>
          <a:p>
            <a:fld id="{18B89314-060D-450E-A1BB-AD5117172346}" type="datetimeFigureOut">
              <a:rPr lang="en-GB" smtClean="0"/>
              <a:t>10/01/2024</a:t>
            </a:fld>
            <a:endParaRPr lang="en-GB"/>
          </a:p>
        </p:txBody>
      </p:sp>
      <p:sp>
        <p:nvSpPr>
          <p:cNvPr id="5" name="Footer Placeholder 4">
            <a:extLst>
              <a:ext uri="{FF2B5EF4-FFF2-40B4-BE49-F238E27FC236}">
                <a16:creationId xmlns:a16="http://schemas.microsoft.com/office/drawing/2014/main" id="{021DF81A-E994-4F2C-96BE-EDFA3E5350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72885A-B2AA-464C-A2C2-BA5EFA7E385C}"/>
              </a:ext>
            </a:extLst>
          </p:cNvPr>
          <p:cNvSpPr>
            <a:spLocks noGrp="1"/>
          </p:cNvSpPr>
          <p:nvPr>
            <p:ph type="sldNum" sz="quarter" idx="12"/>
          </p:nvPr>
        </p:nvSpPr>
        <p:spPr/>
        <p:txBody>
          <a:bodyPr/>
          <a:lstStyle/>
          <a:p>
            <a:fld id="{3F0DC382-C0D5-4491-85F1-9D1DF7D0983E}" type="slidenum">
              <a:rPr lang="en-GB" smtClean="0"/>
              <a:t>‹#›</a:t>
            </a:fld>
            <a:endParaRPr lang="en-GB"/>
          </a:p>
        </p:txBody>
      </p:sp>
    </p:spTree>
    <p:extLst>
      <p:ext uri="{BB962C8B-B14F-4D97-AF65-F5344CB8AC3E}">
        <p14:creationId xmlns:p14="http://schemas.microsoft.com/office/powerpoint/2010/main" val="308674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02EC6-A18A-40A0-9F9C-850587BE8A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9952D-BE31-4184-8BE9-6570DCF6CC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4C989C-1FE9-46A6-A9B6-2075BA2D3398}"/>
              </a:ext>
            </a:extLst>
          </p:cNvPr>
          <p:cNvSpPr>
            <a:spLocks noGrp="1"/>
          </p:cNvSpPr>
          <p:nvPr>
            <p:ph type="dt" sz="half" idx="10"/>
          </p:nvPr>
        </p:nvSpPr>
        <p:spPr/>
        <p:txBody>
          <a:bodyPr/>
          <a:lstStyle/>
          <a:p>
            <a:fld id="{18B89314-060D-450E-A1BB-AD5117172346}" type="datetimeFigureOut">
              <a:rPr lang="en-GB" smtClean="0"/>
              <a:t>10/01/2024</a:t>
            </a:fld>
            <a:endParaRPr lang="en-GB"/>
          </a:p>
        </p:txBody>
      </p:sp>
      <p:sp>
        <p:nvSpPr>
          <p:cNvPr id="5" name="Footer Placeholder 4">
            <a:extLst>
              <a:ext uri="{FF2B5EF4-FFF2-40B4-BE49-F238E27FC236}">
                <a16:creationId xmlns:a16="http://schemas.microsoft.com/office/drawing/2014/main" id="{4BC0F333-575D-4641-8EDC-C254423482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315F51-10FA-4390-89B7-2B5C992E3764}"/>
              </a:ext>
            </a:extLst>
          </p:cNvPr>
          <p:cNvSpPr>
            <a:spLocks noGrp="1"/>
          </p:cNvSpPr>
          <p:nvPr>
            <p:ph type="sldNum" sz="quarter" idx="12"/>
          </p:nvPr>
        </p:nvSpPr>
        <p:spPr/>
        <p:txBody>
          <a:bodyPr/>
          <a:lstStyle/>
          <a:p>
            <a:fld id="{3F0DC382-C0D5-4491-85F1-9D1DF7D0983E}" type="slidenum">
              <a:rPr lang="en-GB" smtClean="0"/>
              <a:t>‹#›</a:t>
            </a:fld>
            <a:endParaRPr lang="en-GB"/>
          </a:p>
        </p:txBody>
      </p:sp>
    </p:spTree>
    <p:extLst>
      <p:ext uri="{BB962C8B-B14F-4D97-AF65-F5344CB8AC3E}">
        <p14:creationId xmlns:p14="http://schemas.microsoft.com/office/powerpoint/2010/main" val="351518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32DF2-C32E-4001-BEEC-0A99DD0D9B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1DFC0CB-28F0-48F1-9BC3-D6B2A931F9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B4A25DF-4FE8-4670-B303-E2B14166FED1}"/>
              </a:ext>
            </a:extLst>
          </p:cNvPr>
          <p:cNvSpPr>
            <a:spLocks noGrp="1"/>
          </p:cNvSpPr>
          <p:nvPr>
            <p:ph type="dt" sz="half" idx="10"/>
          </p:nvPr>
        </p:nvSpPr>
        <p:spPr/>
        <p:txBody>
          <a:bodyPr/>
          <a:lstStyle/>
          <a:p>
            <a:fld id="{18B89314-060D-450E-A1BB-AD5117172346}" type="datetimeFigureOut">
              <a:rPr lang="en-GB" smtClean="0"/>
              <a:t>10/01/2024</a:t>
            </a:fld>
            <a:endParaRPr lang="en-GB"/>
          </a:p>
        </p:txBody>
      </p:sp>
      <p:sp>
        <p:nvSpPr>
          <p:cNvPr id="5" name="Footer Placeholder 4">
            <a:extLst>
              <a:ext uri="{FF2B5EF4-FFF2-40B4-BE49-F238E27FC236}">
                <a16:creationId xmlns:a16="http://schemas.microsoft.com/office/drawing/2014/main" id="{910B17EF-033A-4122-96D2-E07C2C8602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67F004-076D-44ED-82AC-CABE9D71C3AA}"/>
              </a:ext>
            </a:extLst>
          </p:cNvPr>
          <p:cNvSpPr>
            <a:spLocks noGrp="1"/>
          </p:cNvSpPr>
          <p:nvPr>
            <p:ph type="sldNum" sz="quarter" idx="12"/>
          </p:nvPr>
        </p:nvSpPr>
        <p:spPr/>
        <p:txBody>
          <a:bodyPr/>
          <a:lstStyle/>
          <a:p>
            <a:fld id="{3F0DC382-C0D5-4491-85F1-9D1DF7D0983E}" type="slidenum">
              <a:rPr lang="en-GB" smtClean="0"/>
              <a:t>‹#›</a:t>
            </a:fld>
            <a:endParaRPr lang="en-GB"/>
          </a:p>
        </p:txBody>
      </p:sp>
    </p:spTree>
    <p:extLst>
      <p:ext uri="{BB962C8B-B14F-4D97-AF65-F5344CB8AC3E}">
        <p14:creationId xmlns:p14="http://schemas.microsoft.com/office/powerpoint/2010/main" val="1044025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5F5E3-CC0B-45F2-AC55-72927F57FD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EA949E-F711-41D5-8914-DE4884343E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6485340-CB2B-46D9-8C20-9203C49EFB5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1A6DBB4-AEF6-4A31-9224-273061154259}"/>
              </a:ext>
            </a:extLst>
          </p:cNvPr>
          <p:cNvSpPr>
            <a:spLocks noGrp="1"/>
          </p:cNvSpPr>
          <p:nvPr>
            <p:ph type="dt" sz="half" idx="10"/>
          </p:nvPr>
        </p:nvSpPr>
        <p:spPr/>
        <p:txBody>
          <a:bodyPr/>
          <a:lstStyle/>
          <a:p>
            <a:fld id="{18B89314-060D-450E-A1BB-AD5117172346}" type="datetimeFigureOut">
              <a:rPr lang="en-GB" smtClean="0"/>
              <a:t>10/01/2024</a:t>
            </a:fld>
            <a:endParaRPr lang="en-GB"/>
          </a:p>
        </p:txBody>
      </p:sp>
      <p:sp>
        <p:nvSpPr>
          <p:cNvPr id="6" name="Footer Placeholder 5">
            <a:extLst>
              <a:ext uri="{FF2B5EF4-FFF2-40B4-BE49-F238E27FC236}">
                <a16:creationId xmlns:a16="http://schemas.microsoft.com/office/drawing/2014/main" id="{3E2B6CDD-5919-4565-ADDB-4D8E323B00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F3230B-B4DA-44EE-80BE-255995B95813}"/>
              </a:ext>
            </a:extLst>
          </p:cNvPr>
          <p:cNvSpPr>
            <a:spLocks noGrp="1"/>
          </p:cNvSpPr>
          <p:nvPr>
            <p:ph type="sldNum" sz="quarter" idx="12"/>
          </p:nvPr>
        </p:nvSpPr>
        <p:spPr/>
        <p:txBody>
          <a:bodyPr/>
          <a:lstStyle/>
          <a:p>
            <a:fld id="{3F0DC382-C0D5-4491-85F1-9D1DF7D0983E}" type="slidenum">
              <a:rPr lang="en-GB" smtClean="0"/>
              <a:t>‹#›</a:t>
            </a:fld>
            <a:endParaRPr lang="en-GB"/>
          </a:p>
        </p:txBody>
      </p:sp>
    </p:spTree>
    <p:extLst>
      <p:ext uri="{BB962C8B-B14F-4D97-AF65-F5344CB8AC3E}">
        <p14:creationId xmlns:p14="http://schemas.microsoft.com/office/powerpoint/2010/main" val="2236673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47780-B249-47FF-967C-3126C7788F3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B6F3CC-0466-485B-AD80-BCE62A9CEF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1B1828F-0902-4F58-AEE7-ABC079C4F9B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DD2DB93-E1B2-44EC-9EE7-D34A2B1729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508921F-DC1B-465D-BF09-525BBCD69C0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DB7FAD7-6368-442C-BE8F-E9BB3BC92026}"/>
              </a:ext>
            </a:extLst>
          </p:cNvPr>
          <p:cNvSpPr>
            <a:spLocks noGrp="1"/>
          </p:cNvSpPr>
          <p:nvPr>
            <p:ph type="dt" sz="half" idx="10"/>
          </p:nvPr>
        </p:nvSpPr>
        <p:spPr/>
        <p:txBody>
          <a:bodyPr/>
          <a:lstStyle/>
          <a:p>
            <a:fld id="{18B89314-060D-450E-A1BB-AD5117172346}" type="datetimeFigureOut">
              <a:rPr lang="en-GB" smtClean="0"/>
              <a:t>10/01/2024</a:t>
            </a:fld>
            <a:endParaRPr lang="en-GB"/>
          </a:p>
        </p:txBody>
      </p:sp>
      <p:sp>
        <p:nvSpPr>
          <p:cNvPr id="8" name="Footer Placeholder 7">
            <a:extLst>
              <a:ext uri="{FF2B5EF4-FFF2-40B4-BE49-F238E27FC236}">
                <a16:creationId xmlns:a16="http://schemas.microsoft.com/office/drawing/2014/main" id="{9116733F-D819-48BD-AB2F-AECD00DB36A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B56B514-6AA6-4081-B004-6EC895EC4F4D}"/>
              </a:ext>
            </a:extLst>
          </p:cNvPr>
          <p:cNvSpPr>
            <a:spLocks noGrp="1"/>
          </p:cNvSpPr>
          <p:nvPr>
            <p:ph type="sldNum" sz="quarter" idx="12"/>
          </p:nvPr>
        </p:nvSpPr>
        <p:spPr/>
        <p:txBody>
          <a:bodyPr/>
          <a:lstStyle/>
          <a:p>
            <a:fld id="{3F0DC382-C0D5-4491-85F1-9D1DF7D0983E}" type="slidenum">
              <a:rPr lang="en-GB" smtClean="0"/>
              <a:t>‹#›</a:t>
            </a:fld>
            <a:endParaRPr lang="en-GB"/>
          </a:p>
        </p:txBody>
      </p:sp>
    </p:spTree>
    <p:extLst>
      <p:ext uri="{BB962C8B-B14F-4D97-AF65-F5344CB8AC3E}">
        <p14:creationId xmlns:p14="http://schemas.microsoft.com/office/powerpoint/2010/main" val="1426946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B851A-0458-4C51-8BFB-A2553FA329E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6DB647E-9BAB-4EF1-9766-1B8EC5E92623}"/>
              </a:ext>
            </a:extLst>
          </p:cNvPr>
          <p:cNvSpPr>
            <a:spLocks noGrp="1"/>
          </p:cNvSpPr>
          <p:nvPr>
            <p:ph type="dt" sz="half" idx="10"/>
          </p:nvPr>
        </p:nvSpPr>
        <p:spPr/>
        <p:txBody>
          <a:bodyPr/>
          <a:lstStyle/>
          <a:p>
            <a:fld id="{18B89314-060D-450E-A1BB-AD5117172346}" type="datetimeFigureOut">
              <a:rPr lang="en-GB" smtClean="0"/>
              <a:t>10/01/2024</a:t>
            </a:fld>
            <a:endParaRPr lang="en-GB"/>
          </a:p>
        </p:txBody>
      </p:sp>
      <p:sp>
        <p:nvSpPr>
          <p:cNvPr id="4" name="Footer Placeholder 3">
            <a:extLst>
              <a:ext uri="{FF2B5EF4-FFF2-40B4-BE49-F238E27FC236}">
                <a16:creationId xmlns:a16="http://schemas.microsoft.com/office/drawing/2014/main" id="{29BA1D11-D3AB-4CA2-8E41-447DA72B3E7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002BD3D-AFF7-40A2-9F73-346021FE857F}"/>
              </a:ext>
            </a:extLst>
          </p:cNvPr>
          <p:cNvSpPr>
            <a:spLocks noGrp="1"/>
          </p:cNvSpPr>
          <p:nvPr>
            <p:ph type="sldNum" sz="quarter" idx="12"/>
          </p:nvPr>
        </p:nvSpPr>
        <p:spPr/>
        <p:txBody>
          <a:bodyPr/>
          <a:lstStyle/>
          <a:p>
            <a:fld id="{3F0DC382-C0D5-4491-85F1-9D1DF7D0983E}" type="slidenum">
              <a:rPr lang="en-GB" smtClean="0"/>
              <a:t>‹#›</a:t>
            </a:fld>
            <a:endParaRPr lang="en-GB"/>
          </a:p>
        </p:txBody>
      </p:sp>
    </p:spTree>
    <p:extLst>
      <p:ext uri="{BB962C8B-B14F-4D97-AF65-F5344CB8AC3E}">
        <p14:creationId xmlns:p14="http://schemas.microsoft.com/office/powerpoint/2010/main" val="2429623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B50B60-C934-4270-AA6B-5B02875CF6FA}"/>
              </a:ext>
            </a:extLst>
          </p:cNvPr>
          <p:cNvSpPr>
            <a:spLocks noGrp="1"/>
          </p:cNvSpPr>
          <p:nvPr>
            <p:ph type="dt" sz="half" idx="10"/>
          </p:nvPr>
        </p:nvSpPr>
        <p:spPr/>
        <p:txBody>
          <a:bodyPr/>
          <a:lstStyle/>
          <a:p>
            <a:fld id="{18B89314-060D-450E-A1BB-AD5117172346}" type="datetimeFigureOut">
              <a:rPr lang="en-GB" smtClean="0"/>
              <a:t>10/01/2024</a:t>
            </a:fld>
            <a:endParaRPr lang="en-GB"/>
          </a:p>
        </p:txBody>
      </p:sp>
      <p:sp>
        <p:nvSpPr>
          <p:cNvPr id="3" name="Footer Placeholder 2">
            <a:extLst>
              <a:ext uri="{FF2B5EF4-FFF2-40B4-BE49-F238E27FC236}">
                <a16:creationId xmlns:a16="http://schemas.microsoft.com/office/drawing/2014/main" id="{A0A2149A-B3E5-45E6-B5B7-F572705CD1D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BF46897-D44A-4CFB-AFB7-EA604455F32F}"/>
              </a:ext>
            </a:extLst>
          </p:cNvPr>
          <p:cNvSpPr>
            <a:spLocks noGrp="1"/>
          </p:cNvSpPr>
          <p:nvPr>
            <p:ph type="sldNum" sz="quarter" idx="12"/>
          </p:nvPr>
        </p:nvSpPr>
        <p:spPr/>
        <p:txBody>
          <a:bodyPr/>
          <a:lstStyle/>
          <a:p>
            <a:fld id="{3F0DC382-C0D5-4491-85F1-9D1DF7D0983E}" type="slidenum">
              <a:rPr lang="en-GB" smtClean="0"/>
              <a:t>‹#›</a:t>
            </a:fld>
            <a:endParaRPr lang="en-GB"/>
          </a:p>
        </p:txBody>
      </p:sp>
    </p:spTree>
    <p:extLst>
      <p:ext uri="{BB962C8B-B14F-4D97-AF65-F5344CB8AC3E}">
        <p14:creationId xmlns:p14="http://schemas.microsoft.com/office/powerpoint/2010/main" val="1564161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165BE-B3D4-4690-8D20-B210194286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84753FC-19DF-405D-88AB-813A135A56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6970F76-083C-48F9-8072-0483445544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B8110A-CBCE-462A-8FC1-C8FAA46170EE}"/>
              </a:ext>
            </a:extLst>
          </p:cNvPr>
          <p:cNvSpPr>
            <a:spLocks noGrp="1"/>
          </p:cNvSpPr>
          <p:nvPr>
            <p:ph type="dt" sz="half" idx="10"/>
          </p:nvPr>
        </p:nvSpPr>
        <p:spPr/>
        <p:txBody>
          <a:bodyPr/>
          <a:lstStyle/>
          <a:p>
            <a:fld id="{18B89314-060D-450E-A1BB-AD5117172346}" type="datetimeFigureOut">
              <a:rPr lang="en-GB" smtClean="0"/>
              <a:t>10/01/2024</a:t>
            </a:fld>
            <a:endParaRPr lang="en-GB"/>
          </a:p>
        </p:txBody>
      </p:sp>
      <p:sp>
        <p:nvSpPr>
          <p:cNvPr id="6" name="Footer Placeholder 5">
            <a:extLst>
              <a:ext uri="{FF2B5EF4-FFF2-40B4-BE49-F238E27FC236}">
                <a16:creationId xmlns:a16="http://schemas.microsoft.com/office/drawing/2014/main" id="{AABBD92B-4DA2-4A78-B683-82BED91246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6F0854-B93E-4C26-BCD7-D0BBED6C3619}"/>
              </a:ext>
            </a:extLst>
          </p:cNvPr>
          <p:cNvSpPr>
            <a:spLocks noGrp="1"/>
          </p:cNvSpPr>
          <p:nvPr>
            <p:ph type="sldNum" sz="quarter" idx="12"/>
          </p:nvPr>
        </p:nvSpPr>
        <p:spPr/>
        <p:txBody>
          <a:bodyPr/>
          <a:lstStyle/>
          <a:p>
            <a:fld id="{3F0DC382-C0D5-4491-85F1-9D1DF7D0983E}" type="slidenum">
              <a:rPr lang="en-GB" smtClean="0"/>
              <a:t>‹#›</a:t>
            </a:fld>
            <a:endParaRPr lang="en-GB"/>
          </a:p>
        </p:txBody>
      </p:sp>
    </p:spTree>
    <p:extLst>
      <p:ext uri="{BB962C8B-B14F-4D97-AF65-F5344CB8AC3E}">
        <p14:creationId xmlns:p14="http://schemas.microsoft.com/office/powerpoint/2010/main" val="81260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BE1F9-03FB-4680-8E31-D90A8C18B2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B5493A2-BC0D-4D83-B348-23BF0391BA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790166-A77F-42C0-A156-F36E6FAEDA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51DE49-0A2A-4A67-931B-D63FB2D037D6}"/>
              </a:ext>
            </a:extLst>
          </p:cNvPr>
          <p:cNvSpPr>
            <a:spLocks noGrp="1"/>
          </p:cNvSpPr>
          <p:nvPr>
            <p:ph type="dt" sz="half" idx="10"/>
          </p:nvPr>
        </p:nvSpPr>
        <p:spPr/>
        <p:txBody>
          <a:bodyPr/>
          <a:lstStyle/>
          <a:p>
            <a:fld id="{18B89314-060D-450E-A1BB-AD5117172346}" type="datetimeFigureOut">
              <a:rPr lang="en-GB" smtClean="0"/>
              <a:t>10/01/2024</a:t>
            </a:fld>
            <a:endParaRPr lang="en-GB"/>
          </a:p>
        </p:txBody>
      </p:sp>
      <p:sp>
        <p:nvSpPr>
          <p:cNvPr id="6" name="Footer Placeholder 5">
            <a:extLst>
              <a:ext uri="{FF2B5EF4-FFF2-40B4-BE49-F238E27FC236}">
                <a16:creationId xmlns:a16="http://schemas.microsoft.com/office/drawing/2014/main" id="{B4123687-CE83-4C5D-A461-2D905475AD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6C5EF4-BF2E-4797-A8F4-185F3888AF71}"/>
              </a:ext>
            </a:extLst>
          </p:cNvPr>
          <p:cNvSpPr>
            <a:spLocks noGrp="1"/>
          </p:cNvSpPr>
          <p:nvPr>
            <p:ph type="sldNum" sz="quarter" idx="12"/>
          </p:nvPr>
        </p:nvSpPr>
        <p:spPr/>
        <p:txBody>
          <a:bodyPr/>
          <a:lstStyle/>
          <a:p>
            <a:fld id="{3F0DC382-C0D5-4491-85F1-9D1DF7D0983E}" type="slidenum">
              <a:rPr lang="en-GB" smtClean="0"/>
              <a:t>‹#›</a:t>
            </a:fld>
            <a:endParaRPr lang="en-GB"/>
          </a:p>
        </p:txBody>
      </p:sp>
    </p:spTree>
    <p:extLst>
      <p:ext uri="{BB962C8B-B14F-4D97-AF65-F5344CB8AC3E}">
        <p14:creationId xmlns:p14="http://schemas.microsoft.com/office/powerpoint/2010/main" val="1928403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7C8F9E-43CC-4B82-9C6B-53A910D251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7AB244-3B4C-4F46-8A7F-A50942D410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0F351C-D0EF-4B47-8147-894F78C8B4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B89314-060D-450E-A1BB-AD5117172346}" type="datetimeFigureOut">
              <a:rPr lang="en-GB" smtClean="0"/>
              <a:t>10/01/2024</a:t>
            </a:fld>
            <a:endParaRPr lang="en-GB"/>
          </a:p>
        </p:txBody>
      </p:sp>
      <p:sp>
        <p:nvSpPr>
          <p:cNvPr id="5" name="Footer Placeholder 4">
            <a:extLst>
              <a:ext uri="{FF2B5EF4-FFF2-40B4-BE49-F238E27FC236}">
                <a16:creationId xmlns:a16="http://schemas.microsoft.com/office/drawing/2014/main" id="{D7D20468-3EBC-41D9-B686-A1820AC93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1E3D0D5-2D11-4B9E-9147-DBC51E8F9D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0DC382-C0D5-4491-85F1-9D1DF7D0983E}" type="slidenum">
              <a:rPr lang="en-GB" smtClean="0"/>
              <a:t>‹#›</a:t>
            </a:fld>
            <a:endParaRPr lang="en-GB"/>
          </a:p>
        </p:txBody>
      </p:sp>
    </p:spTree>
    <p:extLst>
      <p:ext uri="{BB962C8B-B14F-4D97-AF65-F5344CB8AC3E}">
        <p14:creationId xmlns:p14="http://schemas.microsoft.com/office/powerpoint/2010/main" val="2183729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cfSDvPlFFVQ"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EF1EF-850D-4679-B41C-3350008D7CBF}"/>
              </a:ext>
            </a:extLst>
          </p:cNvPr>
          <p:cNvSpPr>
            <a:spLocks noGrp="1"/>
          </p:cNvSpPr>
          <p:nvPr>
            <p:ph type="ctrTitle"/>
          </p:nvPr>
        </p:nvSpPr>
        <p:spPr>
          <a:xfrm>
            <a:off x="1389529" y="181068"/>
            <a:ext cx="9144000" cy="2387600"/>
          </a:xfrm>
        </p:spPr>
        <p:txBody>
          <a:bodyPr/>
          <a:lstStyle/>
          <a:p>
            <a:r>
              <a:rPr lang="en-GB" dirty="0"/>
              <a:t>This week’s career of the week is…..</a:t>
            </a:r>
          </a:p>
        </p:txBody>
      </p:sp>
      <p:sp>
        <p:nvSpPr>
          <p:cNvPr id="3" name="Subtitle 2">
            <a:extLst>
              <a:ext uri="{FF2B5EF4-FFF2-40B4-BE49-F238E27FC236}">
                <a16:creationId xmlns:a16="http://schemas.microsoft.com/office/drawing/2014/main" id="{90B7CC8E-DA36-4FB2-BAD1-39D68DD7D259}"/>
              </a:ext>
            </a:extLst>
          </p:cNvPr>
          <p:cNvSpPr>
            <a:spLocks noGrp="1"/>
          </p:cNvSpPr>
          <p:nvPr>
            <p:ph type="subTitle" idx="1"/>
          </p:nvPr>
        </p:nvSpPr>
        <p:spPr>
          <a:xfrm>
            <a:off x="1461247" y="2768321"/>
            <a:ext cx="9144000" cy="1982016"/>
          </a:xfrm>
        </p:spPr>
        <p:txBody>
          <a:bodyPr>
            <a:normAutofit/>
          </a:bodyPr>
          <a:lstStyle/>
          <a:p>
            <a:r>
              <a:rPr lang="en-US" sz="8800" dirty="0"/>
              <a:t>M</a:t>
            </a:r>
            <a:r>
              <a:rPr lang="en-GB" sz="8800" dirty="0" err="1"/>
              <a:t>achine</a:t>
            </a:r>
            <a:r>
              <a:rPr lang="en-GB" sz="8800" dirty="0"/>
              <a:t> Learning</a:t>
            </a:r>
          </a:p>
        </p:txBody>
      </p:sp>
      <p:pic>
        <p:nvPicPr>
          <p:cNvPr id="4" name="Picture 3">
            <a:extLst>
              <a:ext uri="{FF2B5EF4-FFF2-40B4-BE49-F238E27FC236}">
                <a16:creationId xmlns:a16="http://schemas.microsoft.com/office/drawing/2014/main" id="{B54631B1-F328-44C0-A998-76BA8FB3F76B}"/>
              </a:ext>
            </a:extLst>
          </p:cNvPr>
          <p:cNvPicPr>
            <a:picLocks noChangeAspect="1"/>
          </p:cNvPicPr>
          <p:nvPr/>
        </p:nvPicPr>
        <p:blipFill>
          <a:blip r:embed="rId2"/>
          <a:stretch>
            <a:fillRect/>
          </a:stretch>
        </p:blipFill>
        <p:spPr>
          <a:xfrm>
            <a:off x="210390" y="4615458"/>
            <a:ext cx="2143125" cy="2133600"/>
          </a:xfrm>
          <a:prstGeom prst="rect">
            <a:avLst/>
          </a:prstGeom>
        </p:spPr>
      </p:pic>
      <p:pic>
        <p:nvPicPr>
          <p:cNvPr id="5" name="Picture 4">
            <a:extLst>
              <a:ext uri="{FF2B5EF4-FFF2-40B4-BE49-F238E27FC236}">
                <a16:creationId xmlns:a16="http://schemas.microsoft.com/office/drawing/2014/main" id="{D1CC74D7-32D9-4E0D-9953-35F19F10A07D}"/>
              </a:ext>
            </a:extLst>
          </p:cNvPr>
          <p:cNvPicPr>
            <a:picLocks noChangeAspect="1"/>
          </p:cNvPicPr>
          <p:nvPr/>
        </p:nvPicPr>
        <p:blipFill>
          <a:blip r:embed="rId3"/>
          <a:stretch>
            <a:fillRect/>
          </a:stretch>
        </p:blipFill>
        <p:spPr>
          <a:xfrm>
            <a:off x="3812381" y="4615457"/>
            <a:ext cx="3314560" cy="2130789"/>
          </a:xfrm>
          <a:prstGeom prst="rect">
            <a:avLst/>
          </a:prstGeom>
        </p:spPr>
      </p:pic>
      <p:pic>
        <p:nvPicPr>
          <p:cNvPr id="6" name="Picture 5">
            <a:extLst>
              <a:ext uri="{FF2B5EF4-FFF2-40B4-BE49-F238E27FC236}">
                <a16:creationId xmlns:a16="http://schemas.microsoft.com/office/drawing/2014/main" id="{6AF0AA6C-C4A2-4110-96E0-1CE2C2087077}"/>
              </a:ext>
            </a:extLst>
          </p:cNvPr>
          <p:cNvPicPr>
            <a:picLocks noChangeAspect="1"/>
          </p:cNvPicPr>
          <p:nvPr/>
        </p:nvPicPr>
        <p:blipFill>
          <a:blip r:embed="rId4"/>
          <a:stretch>
            <a:fillRect/>
          </a:stretch>
        </p:blipFill>
        <p:spPr>
          <a:xfrm>
            <a:off x="8271061" y="4615456"/>
            <a:ext cx="3681205" cy="2061475"/>
          </a:xfrm>
          <a:prstGeom prst="rect">
            <a:avLst/>
          </a:prstGeom>
        </p:spPr>
      </p:pic>
    </p:spTree>
    <p:extLst>
      <p:ext uri="{BB962C8B-B14F-4D97-AF65-F5344CB8AC3E}">
        <p14:creationId xmlns:p14="http://schemas.microsoft.com/office/powerpoint/2010/main" val="471209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B646-B784-453C-9A51-647C765906B6}"/>
              </a:ext>
            </a:extLst>
          </p:cNvPr>
          <p:cNvSpPr>
            <a:spLocks noGrp="1"/>
          </p:cNvSpPr>
          <p:nvPr>
            <p:ph type="title"/>
          </p:nvPr>
        </p:nvSpPr>
        <p:spPr/>
        <p:txBody>
          <a:bodyPr/>
          <a:lstStyle/>
          <a:p>
            <a:r>
              <a:rPr lang="en-GB" dirty="0"/>
              <a:t>So what does a career in machine learning look like?</a:t>
            </a:r>
          </a:p>
        </p:txBody>
      </p:sp>
      <p:sp>
        <p:nvSpPr>
          <p:cNvPr id="3" name="Content Placeholder 2">
            <a:extLst>
              <a:ext uri="{FF2B5EF4-FFF2-40B4-BE49-F238E27FC236}">
                <a16:creationId xmlns:a16="http://schemas.microsoft.com/office/drawing/2014/main" id="{1CDC1D45-C423-4FF3-B06A-6DEC67CCB6C3}"/>
              </a:ext>
            </a:extLst>
          </p:cNvPr>
          <p:cNvSpPr>
            <a:spLocks noGrp="1"/>
          </p:cNvSpPr>
          <p:nvPr>
            <p:ph idx="1"/>
          </p:nvPr>
        </p:nvSpPr>
        <p:spPr/>
        <p:txBody>
          <a:bodyPr/>
          <a:lstStyle/>
          <a:p>
            <a:pPr marL="0" indent="0">
              <a:buNone/>
            </a:pPr>
            <a:r>
              <a:rPr lang="en-GB" dirty="0">
                <a:hlinkClick r:id="rId2"/>
              </a:rPr>
              <a:t>https://www.youtube.com/watch?v=cfSDvPlFFVQ</a:t>
            </a:r>
            <a:r>
              <a:rPr lang="en-GB" dirty="0"/>
              <a:t> </a:t>
            </a:r>
          </a:p>
        </p:txBody>
      </p:sp>
      <p:pic>
        <p:nvPicPr>
          <p:cNvPr id="4" name="Picture 3">
            <a:extLst>
              <a:ext uri="{FF2B5EF4-FFF2-40B4-BE49-F238E27FC236}">
                <a16:creationId xmlns:a16="http://schemas.microsoft.com/office/drawing/2014/main" id="{00782D3E-5F29-44B7-A958-ED4C4A8583E4}"/>
              </a:ext>
            </a:extLst>
          </p:cNvPr>
          <p:cNvPicPr>
            <a:picLocks noChangeAspect="1"/>
          </p:cNvPicPr>
          <p:nvPr/>
        </p:nvPicPr>
        <p:blipFill>
          <a:blip r:embed="rId3"/>
          <a:stretch>
            <a:fillRect/>
          </a:stretch>
        </p:blipFill>
        <p:spPr>
          <a:xfrm>
            <a:off x="597162" y="2992883"/>
            <a:ext cx="4200863" cy="2360351"/>
          </a:xfrm>
          <a:prstGeom prst="rect">
            <a:avLst/>
          </a:prstGeom>
        </p:spPr>
      </p:pic>
      <p:pic>
        <p:nvPicPr>
          <p:cNvPr id="5" name="Picture 4">
            <a:extLst>
              <a:ext uri="{FF2B5EF4-FFF2-40B4-BE49-F238E27FC236}">
                <a16:creationId xmlns:a16="http://schemas.microsoft.com/office/drawing/2014/main" id="{F7AE8EDF-DD1C-461B-AA12-E79142FCA907}"/>
              </a:ext>
            </a:extLst>
          </p:cNvPr>
          <p:cNvPicPr>
            <a:picLocks noChangeAspect="1"/>
          </p:cNvPicPr>
          <p:nvPr/>
        </p:nvPicPr>
        <p:blipFill>
          <a:blip r:embed="rId4"/>
          <a:stretch>
            <a:fillRect/>
          </a:stretch>
        </p:blipFill>
        <p:spPr>
          <a:xfrm>
            <a:off x="5608282" y="2992883"/>
            <a:ext cx="4214911" cy="2360350"/>
          </a:xfrm>
          <a:prstGeom prst="rect">
            <a:avLst/>
          </a:prstGeom>
        </p:spPr>
      </p:pic>
    </p:spTree>
    <p:extLst>
      <p:ext uri="{BB962C8B-B14F-4D97-AF65-F5344CB8AC3E}">
        <p14:creationId xmlns:p14="http://schemas.microsoft.com/office/powerpoint/2010/main" val="3471190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C9C80-125D-451C-A4AD-F176AE631AC8}"/>
              </a:ext>
            </a:extLst>
          </p:cNvPr>
          <p:cNvSpPr>
            <a:spLocks noGrp="1"/>
          </p:cNvSpPr>
          <p:nvPr>
            <p:ph type="title"/>
          </p:nvPr>
        </p:nvSpPr>
        <p:spPr>
          <a:xfrm>
            <a:off x="154619" y="-105392"/>
            <a:ext cx="10515600" cy="1325563"/>
          </a:xfrm>
        </p:spPr>
        <p:txBody>
          <a:bodyPr/>
          <a:lstStyle/>
          <a:p>
            <a:r>
              <a:rPr lang="en-GB" dirty="0"/>
              <a:t>What is it??</a:t>
            </a:r>
          </a:p>
        </p:txBody>
      </p:sp>
      <p:sp>
        <p:nvSpPr>
          <p:cNvPr id="3" name="Content Placeholder 2">
            <a:extLst>
              <a:ext uri="{FF2B5EF4-FFF2-40B4-BE49-F238E27FC236}">
                <a16:creationId xmlns:a16="http://schemas.microsoft.com/office/drawing/2014/main" id="{289F927E-2F66-463B-9A6A-219D4216D692}"/>
              </a:ext>
            </a:extLst>
          </p:cNvPr>
          <p:cNvSpPr>
            <a:spLocks noGrp="1"/>
          </p:cNvSpPr>
          <p:nvPr>
            <p:ph idx="1"/>
          </p:nvPr>
        </p:nvSpPr>
        <p:spPr>
          <a:xfrm>
            <a:off x="248575" y="1402672"/>
            <a:ext cx="11105225" cy="3586578"/>
          </a:xfrm>
        </p:spPr>
        <p:txBody>
          <a:bodyPr>
            <a:normAutofit/>
          </a:bodyPr>
          <a:lstStyle/>
          <a:p>
            <a:pPr marL="0" indent="0">
              <a:buNone/>
            </a:pPr>
            <a:r>
              <a:rPr lang="en-US" dirty="0"/>
              <a:t>Machine learning is a specialist aspect of AI (artificial intelligence) concerned with training computers to learn from inputted data without the requirement for further programming for every situation. It involves creating the algorithms (sets of rules) and computer </a:t>
            </a:r>
            <a:r>
              <a:rPr lang="en-US" dirty="0" err="1"/>
              <a:t>programmes</a:t>
            </a:r>
            <a:r>
              <a:rPr lang="en-US" dirty="0"/>
              <a:t> that enable machines to learn in a similar way to humans.</a:t>
            </a:r>
          </a:p>
          <a:p>
            <a:pPr marL="0" indent="0">
              <a:buNone/>
            </a:pPr>
            <a:endParaRPr lang="en-US" dirty="0"/>
          </a:p>
          <a:p>
            <a:pPr marL="0" indent="0">
              <a:buNone/>
            </a:pPr>
            <a:endParaRPr lang="en-GB" dirty="0"/>
          </a:p>
        </p:txBody>
      </p:sp>
      <p:pic>
        <p:nvPicPr>
          <p:cNvPr id="4" name="Picture 3">
            <a:extLst>
              <a:ext uri="{FF2B5EF4-FFF2-40B4-BE49-F238E27FC236}">
                <a16:creationId xmlns:a16="http://schemas.microsoft.com/office/drawing/2014/main" id="{400EB1FB-630E-470C-B780-E6CD2F382F04}"/>
              </a:ext>
            </a:extLst>
          </p:cNvPr>
          <p:cNvPicPr>
            <a:picLocks noChangeAspect="1"/>
          </p:cNvPicPr>
          <p:nvPr/>
        </p:nvPicPr>
        <p:blipFill>
          <a:blip r:embed="rId2"/>
          <a:stretch>
            <a:fillRect/>
          </a:stretch>
        </p:blipFill>
        <p:spPr>
          <a:xfrm>
            <a:off x="6983506" y="3811895"/>
            <a:ext cx="4959919" cy="2777555"/>
          </a:xfrm>
          <a:prstGeom prst="rect">
            <a:avLst/>
          </a:prstGeom>
        </p:spPr>
      </p:pic>
    </p:spTree>
    <p:extLst>
      <p:ext uri="{BB962C8B-B14F-4D97-AF65-F5344CB8AC3E}">
        <p14:creationId xmlns:p14="http://schemas.microsoft.com/office/powerpoint/2010/main" val="1756834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1A03F7-97B7-4A92-90F2-2CBEA724776E}"/>
              </a:ext>
            </a:extLst>
          </p:cNvPr>
          <p:cNvPicPr>
            <a:picLocks noChangeAspect="1"/>
          </p:cNvPicPr>
          <p:nvPr/>
        </p:nvPicPr>
        <p:blipFill>
          <a:blip r:embed="rId2"/>
          <a:stretch>
            <a:fillRect/>
          </a:stretch>
        </p:blipFill>
        <p:spPr>
          <a:xfrm>
            <a:off x="1809750" y="0"/>
            <a:ext cx="8572500" cy="6858000"/>
          </a:xfrm>
          <a:prstGeom prst="rect">
            <a:avLst/>
          </a:prstGeom>
        </p:spPr>
      </p:pic>
    </p:spTree>
    <p:extLst>
      <p:ext uri="{BB962C8B-B14F-4D97-AF65-F5344CB8AC3E}">
        <p14:creationId xmlns:p14="http://schemas.microsoft.com/office/powerpoint/2010/main" val="640796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AC97-10F2-4EAF-AFEF-7825B553E378}"/>
              </a:ext>
            </a:extLst>
          </p:cNvPr>
          <p:cNvSpPr>
            <a:spLocks noGrp="1"/>
          </p:cNvSpPr>
          <p:nvPr>
            <p:ph type="title"/>
          </p:nvPr>
        </p:nvSpPr>
        <p:spPr>
          <a:xfrm>
            <a:off x="107576" y="-61539"/>
            <a:ext cx="11246224" cy="1325563"/>
          </a:xfrm>
        </p:spPr>
        <p:txBody>
          <a:bodyPr/>
          <a:lstStyle/>
          <a:p>
            <a:r>
              <a:rPr lang="en-US" dirty="0"/>
              <a:t>What types of </a:t>
            </a:r>
            <a:r>
              <a:rPr lang="en-US" dirty="0" err="1"/>
              <a:t>industies</a:t>
            </a:r>
            <a:r>
              <a:rPr lang="en-US" dirty="0"/>
              <a:t> involve AI?</a:t>
            </a:r>
            <a:endParaRPr lang="en-GB" dirty="0"/>
          </a:p>
        </p:txBody>
      </p:sp>
      <p:sp>
        <p:nvSpPr>
          <p:cNvPr id="3" name="Content Placeholder 2">
            <a:extLst>
              <a:ext uri="{FF2B5EF4-FFF2-40B4-BE49-F238E27FC236}">
                <a16:creationId xmlns:a16="http://schemas.microsoft.com/office/drawing/2014/main" id="{C4E900E9-199D-4FF4-A429-F5D0EE99BD1E}"/>
              </a:ext>
            </a:extLst>
          </p:cNvPr>
          <p:cNvSpPr>
            <a:spLocks noGrp="1"/>
          </p:cNvSpPr>
          <p:nvPr>
            <p:ph idx="1"/>
          </p:nvPr>
        </p:nvSpPr>
        <p:spPr>
          <a:xfrm>
            <a:off x="197224" y="1264024"/>
            <a:ext cx="11887200" cy="5593976"/>
          </a:xfrm>
        </p:spPr>
        <p:txBody>
          <a:bodyPr>
            <a:normAutofit fontScale="77500" lnSpcReduction="20000"/>
          </a:bodyPr>
          <a:lstStyle/>
          <a:p>
            <a:pPr marL="0" indent="0">
              <a:buNone/>
            </a:pPr>
            <a:r>
              <a:rPr lang="en-US" dirty="0"/>
              <a:t>To give you an idea about the scope of AI, here are a few examples of areas in which it is having an impact:</a:t>
            </a:r>
          </a:p>
          <a:p>
            <a:pPr marL="0" indent="0">
              <a:buNone/>
            </a:pPr>
            <a:r>
              <a:rPr lang="en-US" dirty="0"/>
              <a:t>Writing and other creative work – generative AI tools, like </a:t>
            </a:r>
            <a:r>
              <a:rPr lang="en-US" dirty="0" err="1"/>
              <a:t>ChatGPT</a:t>
            </a:r>
            <a:r>
              <a:rPr lang="en-US" dirty="0"/>
              <a:t> are large language models (LLMs) that use deep learning algorithms to identify patterns and connections; they are trained with so much data that they can create new text, images or music in response to specific criteria</a:t>
            </a:r>
          </a:p>
          <a:p>
            <a:pPr marL="0" indent="0">
              <a:buNone/>
            </a:pPr>
            <a:r>
              <a:rPr lang="en-US" dirty="0"/>
              <a:t>Medicine – AI can, for instance, help diagnosis disease, speed up drug discovery and monitor the spread of infections </a:t>
            </a:r>
          </a:p>
          <a:p>
            <a:pPr marL="0" indent="0">
              <a:buNone/>
            </a:pPr>
            <a:r>
              <a:rPr lang="en-US" dirty="0"/>
              <a:t>Customer services – think of those chatbots that answer your questions via online chat or over the phone</a:t>
            </a:r>
          </a:p>
          <a:p>
            <a:pPr marL="0" indent="0">
              <a:buNone/>
            </a:pPr>
            <a:r>
              <a:rPr lang="en-US" dirty="0"/>
              <a:t>Marketing – for example, when you do your online shopping other products you may like are suggested</a:t>
            </a:r>
          </a:p>
          <a:p>
            <a:pPr marL="0" indent="0">
              <a:buNone/>
            </a:pPr>
            <a:r>
              <a:rPr lang="en-US" dirty="0"/>
              <a:t>Manufacturing – AI is used to automate production, predict when machines need maintenance and detect quality issues</a:t>
            </a:r>
          </a:p>
          <a:p>
            <a:pPr marL="0" indent="0">
              <a:buNone/>
            </a:pPr>
            <a:r>
              <a:rPr lang="en-US" dirty="0"/>
              <a:t>Security – face-recognition technology, for example, has applications ranging from assisting with police investigations to adding security features to technology</a:t>
            </a:r>
          </a:p>
          <a:p>
            <a:pPr marL="0" indent="0">
              <a:buNone/>
            </a:pPr>
            <a:r>
              <a:rPr lang="en-US" dirty="0"/>
              <a:t>Farming – AI can help monitor crops, soil and weather conditions, and identify the best time for harvesting</a:t>
            </a:r>
            <a:endParaRPr lang="en-GB" dirty="0"/>
          </a:p>
        </p:txBody>
      </p:sp>
    </p:spTree>
    <p:extLst>
      <p:ext uri="{BB962C8B-B14F-4D97-AF65-F5344CB8AC3E}">
        <p14:creationId xmlns:p14="http://schemas.microsoft.com/office/powerpoint/2010/main" val="275894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07BDE-4FA0-4089-8A5D-6917188EA620}"/>
              </a:ext>
            </a:extLst>
          </p:cNvPr>
          <p:cNvSpPr>
            <a:spLocks noGrp="1"/>
          </p:cNvSpPr>
          <p:nvPr>
            <p:ph type="title"/>
          </p:nvPr>
        </p:nvSpPr>
        <p:spPr/>
        <p:txBody>
          <a:bodyPr/>
          <a:lstStyle/>
          <a:p>
            <a:r>
              <a:rPr lang="en-GB" dirty="0"/>
              <a:t>Where could I work?</a:t>
            </a:r>
          </a:p>
        </p:txBody>
      </p:sp>
      <p:sp>
        <p:nvSpPr>
          <p:cNvPr id="3" name="Content Placeholder 2">
            <a:extLst>
              <a:ext uri="{FF2B5EF4-FFF2-40B4-BE49-F238E27FC236}">
                <a16:creationId xmlns:a16="http://schemas.microsoft.com/office/drawing/2014/main" id="{54982423-5BA6-42BA-AC40-FAD0BD1040D2}"/>
              </a:ext>
            </a:extLst>
          </p:cNvPr>
          <p:cNvSpPr>
            <a:spLocks noGrp="1"/>
          </p:cNvSpPr>
          <p:nvPr>
            <p:ph idx="1"/>
          </p:nvPr>
        </p:nvSpPr>
        <p:spPr/>
        <p:txBody>
          <a:bodyPr>
            <a:normAutofit/>
          </a:bodyPr>
          <a:lstStyle/>
          <a:p>
            <a:pPr marL="0" indent="0">
              <a:buNone/>
            </a:pPr>
            <a:r>
              <a:rPr lang="en-US" dirty="0"/>
              <a:t>Specialists in machine learning can work for employers in industries as diverse as pharmaceuticals, logistics, finance and engineering – in fact any public or private sector </a:t>
            </a:r>
            <a:r>
              <a:rPr lang="en-US" dirty="0" err="1"/>
              <a:t>organisation</a:t>
            </a:r>
            <a:r>
              <a:rPr lang="en-US" dirty="0"/>
              <a:t> where AI has (or has the potential to have) an impact. They also work for firms that </a:t>
            </a:r>
            <a:r>
              <a:rPr lang="en-US" dirty="0" err="1"/>
              <a:t>specialise</a:t>
            </a:r>
            <a:r>
              <a:rPr lang="en-US" dirty="0"/>
              <a:t> in undertaking AI projects for clients; many are small, start-up enterprises.</a:t>
            </a:r>
          </a:p>
          <a:p>
            <a:pPr marL="0" indent="0">
              <a:buNone/>
            </a:pPr>
            <a:endParaRPr lang="en-US" dirty="0"/>
          </a:p>
          <a:p>
            <a:pPr marL="0" indent="0">
              <a:buNone/>
            </a:pPr>
            <a:r>
              <a:rPr lang="en-US" dirty="0"/>
              <a:t>Those with expertise in machine learning also work in consultancy, for research institutes or in government departments and agencies, such as the UK Office for Artificial Intelligence.</a:t>
            </a:r>
            <a:endParaRPr lang="en-GB" dirty="0"/>
          </a:p>
        </p:txBody>
      </p:sp>
      <p:pic>
        <p:nvPicPr>
          <p:cNvPr id="4" name="Picture 3">
            <a:extLst>
              <a:ext uri="{FF2B5EF4-FFF2-40B4-BE49-F238E27FC236}">
                <a16:creationId xmlns:a16="http://schemas.microsoft.com/office/drawing/2014/main" id="{68447465-4B16-4A2E-B6C1-28CEA226215B}"/>
              </a:ext>
            </a:extLst>
          </p:cNvPr>
          <p:cNvPicPr>
            <a:picLocks noChangeAspect="1"/>
          </p:cNvPicPr>
          <p:nvPr/>
        </p:nvPicPr>
        <p:blipFill>
          <a:blip r:embed="rId2"/>
          <a:stretch>
            <a:fillRect/>
          </a:stretch>
        </p:blipFill>
        <p:spPr>
          <a:xfrm>
            <a:off x="9274268" y="189706"/>
            <a:ext cx="2733675" cy="1676400"/>
          </a:xfrm>
          <a:prstGeom prst="rect">
            <a:avLst/>
          </a:prstGeom>
        </p:spPr>
      </p:pic>
    </p:spTree>
    <p:extLst>
      <p:ext uri="{BB962C8B-B14F-4D97-AF65-F5344CB8AC3E}">
        <p14:creationId xmlns:p14="http://schemas.microsoft.com/office/powerpoint/2010/main" val="3139575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3371A-DA36-4D12-86C0-8CA32916681F}"/>
              </a:ext>
            </a:extLst>
          </p:cNvPr>
          <p:cNvSpPr>
            <a:spLocks noGrp="1"/>
          </p:cNvSpPr>
          <p:nvPr>
            <p:ph type="title"/>
          </p:nvPr>
        </p:nvSpPr>
        <p:spPr/>
        <p:txBody>
          <a:bodyPr/>
          <a:lstStyle/>
          <a:p>
            <a:r>
              <a:rPr lang="en-GB" dirty="0"/>
              <a:t>How Much Could I Earn?</a:t>
            </a:r>
          </a:p>
        </p:txBody>
      </p:sp>
      <p:sp>
        <p:nvSpPr>
          <p:cNvPr id="3" name="Content Placeholder 2">
            <a:extLst>
              <a:ext uri="{FF2B5EF4-FFF2-40B4-BE49-F238E27FC236}">
                <a16:creationId xmlns:a16="http://schemas.microsoft.com/office/drawing/2014/main" id="{F7DA2A09-BAF9-4F58-8883-1E64335C4781}"/>
              </a:ext>
            </a:extLst>
          </p:cNvPr>
          <p:cNvSpPr>
            <a:spLocks noGrp="1"/>
          </p:cNvSpPr>
          <p:nvPr>
            <p:ph idx="1"/>
          </p:nvPr>
        </p:nvSpPr>
        <p:spPr>
          <a:xfrm>
            <a:off x="838200" y="2872057"/>
            <a:ext cx="10515600" cy="3304905"/>
          </a:xfrm>
        </p:spPr>
        <p:txBody>
          <a:bodyPr/>
          <a:lstStyle/>
          <a:p>
            <a:pPr marL="0" indent="0">
              <a:buNone/>
            </a:pPr>
            <a:r>
              <a:rPr lang="en-US" dirty="0"/>
              <a:t>Machine learning is a </a:t>
            </a:r>
            <a:r>
              <a:rPr lang="en-US" dirty="0" err="1"/>
              <a:t>specialised</a:t>
            </a:r>
            <a:r>
              <a:rPr lang="en-US" dirty="0"/>
              <a:t> so well paid job- minimum salaries start at around £37, 500 per year, but the average salary for this role is £67, 400.</a:t>
            </a:r>
            <a:endParaRPr lang="en-GB" dirty="0"/>
          </a:p>
        </p:txBody>
      </p:sp>
      <p:pic>
        <p:nvPicPr>
          <p:cNvPr id="4" name="Picture 3">
            <a:extLst>
              <a:ext uri="{FF2B5EF4-FFF2-40B4-BE49-F238E27FC236}">
                <a16:creationId xmlns:a16="http://schemas.microsoft.com/office/drawing/2014/main" id="{778DC99E-19CF-4EA6-8F96-24A1D693E95D}"/>
              </a:ext>
            </a:extLst>
          </p:cNvPr>
          <p:cNvPicPr>
            <a:picLocks noChangeAspect="1"/>
          </p:cNvPicPr>
          <p:nvPr/>
        </p:nvPicPr>
        <p:blipFill>
          <a:blip r:embed="rId2"/>
          <a:stretch>
            <a:fillRect/>
          </a:stretch>
        </p:blipFill>
        <p:spPr>
          <a:xfrm>
            <a:off x="8068395" y="156368"/>
            <a:ext cx="3767249" cy="2506933"/>
          </a:xfrm>
          <a:prstGeom prst="rect">
            <a:avLst/>
          </a:prstGeom>
        </p:spPr>
      </p:pic>
    </p:spTree>
    <p:extLst>
      <p:ext uri="{BB962C8B-B14F-4D97-AF65-F5344CB8AC3E}">
        <p14:creationId xmlns:p14="http://schemas.microsoft.com/office/powerpoint/2010/main" val="3370954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3C1BD-5ED7-4D0F-81BB-9DB323897FCC}"/>
              </a:ext>
            </a:extLst>
          </p:cNvPr>
          <p:cNvSpPr>
            <a:spLocks noGrp="1"/>
          </p:cNvSpPr>
          <p:nvPr>
            <p:ph type="title"/>
          </p:nvPr>
        </p:nvSpPr>
        <p:spPr/>
        <p:txBody>
          <a:bodyPr/>
          <a:lstStyle/>
          <a:p>
            <a:r>
              <a:rPr lang="en-GB" dirty="0"/>
              <a:t>What qualifications would I need?</a:t>
            </a:r>
          </a:p>
        </p:txBody>
      </p:sp>
      <p:sp>
        <p:nvSpPr>
          <p:cNvPr id="3" name="Content Placeholder 2">
            <a:extLst>
              <a:ext uri="{FF2B5EF4-FFF2-40B4-BE49-F238E27FC236}">
                <a16:creationId xmlns:a16="http://schemas.microsoft.com/office/drawing/2014/main" id="{75C51BA7-9857-405E-9479-A27614FB0BC7}"/>
              </a:ext>
            </a:extLst>
          </p:cNvPr>
          <p:cNvSpPr>
            <a:spLocks noGrp="1"/>
          </p:cNvSpPr>
          <p:nvPr>
            <p:ph idx="1"/>
          </p:nvPr>
        </p:nvSpPr>
        <p:spPr>
          <a:xfrm>
            <a:off x="230819" y="1331650"/>
            <a:ext cx="11122981" cy="5161225"/>
          </a:xfrm>
        </p:spPr>
        <p:txBody>
          <a:bodyPr>
            <a:normAutofit/>
          </a:bodyPr>
          <a:lstStyle/>
          <a:p>
            <a:pPr marL="0" indent="0">
              <a:buNone/>
            </a:pPr>
            <a:r>
              <a:rPr lang="en-US" dirty="0"/>
              <a:t>There’s no one route into machine learning, but employers seek people who are enthusiastic and knowledgeable about AI. Most people who work in machine learning are graduates, although it might be possible for non-graduates who have developed their coding and other technical skills to a very high level to find employment.</a:t>
            </a:r>
          </a:p>
          <a:p>
            <a:pPr marL="0" indent="0">
              <a:buNone/>
            </a:pPr>
            <a:r>
              <a:rPr lang="en-US" dirty="0"/>
              <a:t>You could either take a degree in AI or a related subject or keep your options open by studying another degree subject such as data science, computer science, </a:t>
            </a:r>
            <a:r>
              <a:rPr lang="en-US" dirty="0" err="1"/>
              <a:t>maths</a:t>
            </a:r>
            <a:r>
              <a:rPr lang="en-US" dirty="0"/>
              <a:t>, statistics, physics and electronic engineering. </a:t>
            </a:r>
          </a:p>
          <a:p>
            <a:pPr marL="0" indent="0">
              <a:buNone/>
            </a:pPr>
            <a:r>
              <a:rPr lang="en-US" dirty="0"/>
              <a:t>Entry to degree level usually requires ‘A’-levels or Level 3 BTechs, or T-Levels.</a:t>
            </a:r>
            <a:endParaRPr lang="en-GB" dirty="0"/>
          </a:p>
        </p:txBody>
      </p:sp>
    </p:spTree>
    <p:extLst>
      <p:ext uri="{BB962C8B-B14F-4D97-AF65-F5344CB8AC3E}">
        <p14:creationId xmlns:p14="http://schemas.microsoft.com/office/powerpoint/2010/main" val="4262474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7FFBE6-DEC7-4C9B-9AD9-49C265C6590F}"/>
              </a:ext>
            </a:extLst>
          </p:cNvPr>
          <p:cNvSpPr>
            <a:spLocks noGrp="1"/>
          </p:cNvSpPr>
          <p:nvPr>
            <p:ph type="title"/>
          </p:nvPr>
        </p:nvSpPr>
        <p:spPr/>
        <p:txBody>
          <a:bodyPr/>
          <a:lstStyle/>
          <a:p>
            <a:r>
              <a:rPr lang="en-GB" dirty="0"/>
              <a:t>What skills do you need?</a:t>
            </a:r>
          </a:p>
        </p:txBody>
      </p:sp>
      <p:sp>
        <p:nvSpPr>
          <p:cNvPr id="5" name="Content Placeholder 4">
            <a:extLst>
              <a:ext uri="{FF2B5EF4-FFF2-40B4-BE49-F238E27FC236}">
                <a16:creationId xmlns:a16="http://schemas.microsoft.com/office/drawing/2014/main" id="{92FA70DE-7582-41DF-8B78-287EDB2A3BA3}"/>
              </a:ext>
            </a:extLst>
          </p:cNvPr>
          <p:cNvSpPr>
            <a:spLocks noGrp="1"/>
          </p:cNvSpPr>
          <p:nvPr>
            <p:ph idx="1"/>
          </p:nvPr>
        </p:nvSpPr>
        <p:spPr/>
        <p:txBody>
          <a:bodyPr>
            <a:normAutofit lnSpcReduction="10000"/>
          </a:bodyPr>
          <a:lstStyle/>
          <a:p>
            <a:pPr marL="0" indent="0">
              <a:buNone/>
            </a:pPr>
            <a:r>
              <a:rPr lang="en-US" dirty="0"/>
              <a:t>To work in machine learning you need very strong analytical and creative problem-solving skills. You definitely need to like </a:t>
            </a:r>
            <a:r>
              <a:rPr lang="en-US" dirty="0" err="1"/>
              <a:t>maths</a:t>
            </a:r>
            <a:r>
              <a:rPr lang="en-US" dirty="0"/>
              <a:t>! The exact technical skills required vary depending on the position, but you need coding ability, knowledge of relevant programming languages (</a:t>
            </a:r>
            <a:r>
              <a:rPr lang="en-US" dirty="0" err="1"/>
              <a:t>eg</a:t>
            </a:r>
            <a:r>
              <a:rPr lang="en-US" dirty="0"/>
              <a:t> Python and Java) and confidence with various software tools.</a:t>
            </a:r>
          </a:p>
          <a:p>
            <a:pPr marL="0" indent="0">
              <a:buNone/>
            </a:pPr>
            <a:endParaRPr lang="en-US" dirty="0"/>
          </a:p>
          <a:p>
            <a:pPr marL="0" indent="0">
              <a:buNone/>
            </a:pPr>
            <a:r>
              <a:rPr lang="en-US" dirty="0"/>
              <a:t>You must be able to concentrate and pay attention to detail. It’s also important to work well in a team and to be able to communicate clearly – you often have to explain complex information to clients and other stakeholders who are not experts. Some roles call for project and/or people management skills.</a:t>
            </a:r>
            <a:endParaRPr lang="en-GB" dirty="0"/>
          </a:p>
        </p:txBody>
      </p:sp>
    </p:spTree>
    <p:extLst>
      <p:ext uri="{BB962C8B-B14F-4D97-AF65-F5344CB8AC3E}">
        <p14:creationId xmlns:p14="http://schemas.microsoft.com/office/powerpoint/2010/main" val="592945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6EB095-9759-4736-9A43-C457B90845F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62174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bff51b9-cd20-40e1-be64-c94101b38e9c" xsi:nil="true"/>
    <lcf76f155ced4ddcb4097134ff3c332f xmlns="850e07c4-6d11-4d6c-b0ce-da35b0f27db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F739575735D7499EF060E3ABB3460E" ma:contentTypeVersion="17" ma:contentTypeDescription="Create a new document." ma:contentTypeScope="" ma:versionID="7479cdd1d993ec93508dffe15d758a93">
  <xsd:schema xmlns:xsd="http://www.w3.org/2001/XMLSchema" xmlns:xs="http://www.w3.org/2001/XMLSchema" xmlns:p="http://schemas.microsoft.com/office/2006/metadata/properties" xmlns:ns2="850e07c4-6d11-4d6c-b0ce-da35b0f27db5" xmlns:ns3="47908df9-5a43-4ab6-9d9e-8d486b01f7e3" xmlns:ns4="cbff51b9-cd20-40e1-be64-c94101b38e9c" targetNamespace="http://schemas.microsoft.com/office/2006/metadata/properties" ma:root="true" ma:fieldsID="dc43b152ab8080ac6162af5c9346c7f9" ns2:_="" ns3:_="" ns4:_="">
    <xsd:import namespace="850e07c4-6d11-4d6c-b0ce-da35b0f27db5"/>
    <xsd:import namespace="47908df9-5a43-4ab6-9d9e-8d486b01f7e3"/>
    <xsd:import namespace="cbff51b9-cd20-40e1-be64-c94101b38e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0e07c4-6d11-4d6c-b0ce-da35b0f27d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c7e2435-1da6-4173-9f11-7cf1c7d15a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908df9-5a43-4ab6-9d9e-8d486b01f7e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ff51b9-cd20-40e1-be64-c94101b38e9c"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874584c6-6020-4213-9069-34dff405a353}" ma:internalName="TaxCatchAll" ma:showField="CatchAllData" ma:web="cbff51b9-cd20-40e1-be64-c94101b38e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554ADB-CBBE-4783-B3C7-F92E3CB74236}">
  <ds:schemaRefs>
    <ds:schemaRef ds:uri="http://schemas.microsoft.com/office/2006/documentManagement/types"/>
    <ds:schemaRef ds:uri="http://purl.org/dc/dcmitype/"/>
    <ds:schemaRef ds:uri="http://purl.org/dc/terms/"/>
    <ds:schemaRef ds:uri="http://schemas.microsoft.com/office/infopath/2007/PartnerControls"/>
    <ds:schemaRef ds:uri="http://schemas.microsoft.com/office/2006/metadata/properties"/>
    <ds:schemaRef ds:uri="http://purl.org/dc/elements/1.1/"/>
    <ds:schemaRef ds:uri="5c405795-7ce0-4f14-838a-f2e80ccf1c0c"/>
    <ds:schemaRef ds:uri="http://schemas.openxmlformats.org/package/2006/metadata/core-properties"/>
    <ds:schemaRef ds:uri="4a51e8f4-3571-4c41-95ce-fedd0e57175b"/>
    <ds:schemaRef ds:uri="http://www.w3.org/XML/1998/namespace"/>
  </ds:schemaRefs>
</ds:datastoreItem>
</file>

<file path=customXml/itemProps2.xml><?xml version="1.0" encoding="utf-8"?>
<ds:datastoreItem xmlns:ds="http://schemas.openxmlformats.org/officeDocument/2006/customXml" ds:itemID="{3E253E5E-14A6-4FEC-90D2-4799365140AE}">
  <ds:schemaRefs>
    <ds:schemaRef ds:uri="http://schemas.microsoft.com/sharepoint/v3/contenttype/forms"/>
  </ds:schemaRefs>
</ds:datastoreItem>
</file>

<file path=customXml/itemProps3.xml><?xml version="1.0" encoding="utf-8"?>
<ds:datastoreItem xmlns:ds="http://schemas.openxmlformats.org/officeDocument/2006/customXml" ds:itemID="{78910F49-21C1-4BE0-B9BB-DB863865882E}"/>
</file>

<file path=docProps/app.xml><?xml version="1.0" encoding="utf-8"?>
<Properties xmlns="http://schemas.openxmlformats.org/officeDocument/2006/extended-properties" xmlns:vt="http://schemas.openxmlformats.org/officeDocument/2006/docPropsVTypes">
  <TotalTime>368</TotalTime>
  <Words>676</Words>
  <Application>Microsoft Office PowerPoint</Application>
  <PresentationFormat>Widescreen</PresentationFormat>
  <Paragraphs>29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This week’s career of the week is…..</vt:lpstr>
      <vt:lpstr>What is it??</vt:lpstr>
      <vt:lpstr>PowerPoint Presentation</vt:lpstr>
      <vt:lpstr>What types of industies involve AI?</vt:lpstr>
      <vt:lpstr>Where could I work?</vt:lpstr>
      <vt:lpstr>How Much Could I Earn?</vt:lpstr>
      <vt:lpstr>What qualifications would I need?</vt:lpstr>
      <vt:lpstr>What skills do you need?</vt:lpstr>
      <vt:lpstr>PowerPoint Presentation</vt:lpstr>
      <vt:lpstr>So what does a career in machine learning look like?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week’s career of the week is…..</dc:title>
  <dc:creator>Archdale, Tracey</dc:creator>
  <cp:lastModifiedBy>Archdale, Tracey</cp:lastModifiedBy>
  <cp:revision>8</cp:revision>
  <dcterms:created xsi:type="dcterms:W3CDTF">2022-09-28T23:41:10Z</dcterms:created>
  <dcterms:modified xsi:type="dcterms:W3CDTF">2024-01-10T16:37:47Z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0x01010065CB604AB3CE1541B5610E041F681369</vt:lpwstr>
  </property>
</Properties>
</file>