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56"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06A5E-281C-4ADC-85DB-76196B6541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F46C9F-5BF4-4E7E-90FE-26D9608C2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BA73DD-880C-4E07-B046-363AFB81DE94}"/>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5" name="Footer Placeholder 4">
            <a:extLst>
              <a:ext uri="{FF2B5EF4-FFF2-40B4-BE49-F238E27FC236}">
                <a16:creationId xmlns:a16="http://schemas.microsoft.com/office/drawing/2014/main" id="{B050A531-EC88-4516-8597-2A928E1CF7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93E1AF-6957-4411-8B1C-A7AB74EDDE89}"/>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65773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F7D9-47C6-4116-86CB-0392D28068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425CD6-2BC5-43E6-A6D4-2DE6D85DE1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85E92F-F055-4490-A849-B6E3033E2FB2}"/>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5" name="Footer Placeholder 4">
            <a:extLst>
              <a:ext uri="{FF2B5EF4-FFF2-40B4-BE49-F238E27FC236}">
                <a16:creationId xmlns:a16="http://schemas.microsoft.com/office/drawing/2014/main" id="{36865DAC-C036-41CF-A70E-59091AD6B6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0BB0F2-F41D-435A-9C52-C1B6BEB0687C}"/>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351647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67EB11-7D79-4217-9520-9E490C980F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9F8A92-BB1F-4FB7-BBEA-F4B650E15FB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2B26F2-7150-48DB-A9AC-D954AFEF807F}"/>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5" name="Footer Placeholder 4">
            <a:extLst>
              <a:ext uri="{FF2B5EF4-FFF2-40B4-BE49-F238E27FC236}">
                <a16:creationId xmlns:a16="http://schemas.microsoft.com/office/drawing/2014/main" id="{021DF81A-E994-4F2C-96BE-EDFA3E5350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72885A-B2AA-464C-A2C2-BA5EFA7E385C}"/>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308674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02EC6-A18A-40A0-9F9C-850587BE8A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9952D-BE31-4184-8BE9-6570DCF6CC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4C989C-1FE9-46A6-A9B6-2075BA2D3398}"/>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5" name="Footer Placeholder 4">
            <a:extLst>
              <a:ext uri="{FF2B5EF4-FFF2-40B4-BE49-F238E27FC236}">
                <a16:creationId xmlns:a16="http://schemas.microsoft.com/office/drawing/2014/main" id="{4BC0F333-575D-4641-8EDC-C254423482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315F51-10FA-4390-89B7-2B5C992E3764}"/>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35151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32DF2-C32E-4001-BEEC-0A99DD0D9B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DFC0CB-28F0-48F1-9BC3-D6B2A931F9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4A25DF-4FE8-4670-B303-E2B14166FED1}"/>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5" name="Footer Placeholder 4">
            <a:extLst>
              <a:ext uri="{FF2B5EF4-FFF2-40B4-BE49-F238E27FC236}">
                <a16:creationId xmlns:a16="http://schemas.microsoft.com/office/drawing/2014/main" id="{910B17EF-033A-4122-96D2-E07C2C8602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67F004-076D-44ED-82AC-CABE9D71C3AA}"/>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104402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5F5E3-CC0B-45F2-AC55-72927F57FD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EA949E-F711-41D5-8914-DE4884343E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485340-CB2B-46D9-8C20-9203C49EFB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A6DBB4-AEF6-4A31-9224-273061154259}"/>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6" name="Footer Placeholder 5">
            <a:extLst>
              <a:ext uri="{FF2B5EF4-FFF2-40B4-BE49-F238E27FC236}">
                <a16:creationId xmlns:a16="http://schemas.microsoft.com/office/drawing/2014/main" id="{3E2B6CDD-5919-4565-ADDB-4D8E323B00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F3230B-B4DA-44EE-80BE-255995B95813}"/>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223667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47780-B249-47FF-967C-3126C7788F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B6F3CC-0466-485B-AD80-BCE62A9CEF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B1828F-0902-4F58-AEE7-ABC079C4F9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D2DB93-E1B2-44EC-9EE7-D34A2B1729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08921F-DC1B-465D-BF09-525BBCD69C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DB7FAD7-6368-442C-BE8F-E9BB3BC92026}"/>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8" name="Footer Placeholder 7">
            <a:extLst>
              <a:ext uri="{FF2B5EF4-FFF2-40B4-BE49-F238E27FC236}">
                <a16:creationId xmlns:a16="http://schemas.microsoft.com/office/drawing/2014/main" id="{9116733F-D819-48BD-AB2F-AECD00DB36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56B514-6AA6-4081-B004-6EC895EC4F4D}"/>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142694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851A-0458-4C51-8BFB-A2553FA329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DB647E-9BAB-4EF1-9766-1B8EC5E92623}"/>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4" name="Footer Placeholder 3">
            <a:extLst>
              <a:ext uri="{FF2B5EF4-FFF2-40B4-BE49-F238E27FC236}">
                <a16:creationId xmlns:a16="http://schemas.microsoft.com/office/drawing/2014/main" id="{29BA1D11-D3AB-4CA2-8E41-447DA72B3E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02BD3D-AFF7-40A2-9F73-346021FE857F}"/>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242962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B50B60-C934-4270-AA6B-5B02875CF6FA}"/>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3" name="Footer Placeholder 2">
            <a:extLst>
              <a:ext uri="{FF2B5EF4-FFF2-40B4-BE49-F238E27FC236}">
                <a16:creationId xmlns:a16="http://schemas.microsoft.com/office/drawing/2014/main" id="{A0A2149A-B3E5-45E6-B5B7-F572705CD1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F46897-D44A-4CFB-AFB7-EA604455F32F}"/>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1564161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165BE-B3D4-4690-8D20-B210194286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4753FC-19DF-405D-88AB-813A135A56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970F76-083C-48F9-8072-048344554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B8110A-CBCE-462A-8FC1-C8FAA46170EE}"/>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6" name="Footer Placeholder 5">
            <a:extLst>
              <a:ext uri="{FF2B5EF4-FFF2-40B4-BE49-F238E27FC236}">
                <a16:creationId xmlns:a16="http://schemas.microsoft.com/office/drawing/2014/main" id="{AABBD92B-4DA2-4A78-B683-82BED91246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6F0854-B93E-4C26-BCD7-D0BBED6C3619}"/>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8126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E1F9-03FB-4680-8E31-D90A8C18B2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5493A2-BC0D-4D83-B348-23BF0391B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790166-A77F-42C0-A156-F36E6FAED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51DE49-0A2A-4A67-931B-D63FB2D037D6}"/>
              </a:ext>
            </a:extLst>
          </p:cNvPr>
          <p:cNvSpPr>
            <a:spLocks noGrp="1"/>
          </p:cNvSpPr>
          <p:nvPr>
            <p:ph type="dt" sz="half" idx="10"/>
          </p:nvPr>
        </p:nvSpPr>
        <p:spPr/>
        <p:txBody>
          <a:bodyPr/>
          <a:lstStyle/>
          <a:p>
            <a:fld id="{18B89314-060D-450E-A1BB-AD5117172346}" type="datetimeFigureOut">
              <a:rPr lang="en-GB" smtClean="0"/>
              <a:t>29/09/2022</a:t>
            </a:fld>
            <a:endParaRPr lang="en-GB"/>
          </a:p>
        </p:txBody>
      </p:sp>
      <p:sp>
        <p:nvSpPr>
          <p:cNvPr id="6" name="Footer Placeholder 5">
            <a:extLst>
              <a:ext uri="{FF2B5EF4-FFF2-40B4-BE49-F238E27FC236}">
                <a16:creationId xmlns:a16="http://schemas.microsoft.com/office/drawing/2014/main" id="{B4123687-CE83-4C5D-A461-2D905475AD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6C5EF4-BF2E-4797-A8F4-185F3888AF71}"/>
              </a:ext>
            </a:extLst>
          </p:cNvPr>
          <p:cNvSpPr>
            <a:spLocks noGrp="1"/>
          </p:cNvSpPr>
          <p:nvPr>
            <p:ph type="sldNum" sz="quarter" idx="12"/>
          </p:nvPr>
        </p:nvSpPr>
        <p:spPr/>
        <p:txBody>
          <a:bodyPr/>
          <a:lstStyle/>
          <a:p>
            <a:fld id="{3F0DC382-C0D5-4491-85F1-9D1DF7D0983E}" type="slidenum">
              <a:rPr lang="en-GB" smtClean="0"/>
              <a:t>‹#›</a:t>
            </a:fld>
            <a:endParaRPr lang="en-GB"/>
          </a:p>
        </p:txBody>
      </p:sp>
    </p:spTree>
    <p:extLst>
      <p:ext uri="{BB962C8B-B14F-4D97-AF65-F5344CB8AC3E}">
        <p14:creationId xmlns:p14="http://schemas.microsoft.com/office/powerpoint/2010/main" val="192840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7C8F9E-43CC-4B82-9C6B-53A910D25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7AB244-3B4C-4F46-8A7F-A50942D410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0F351C-D0EF-4B47-8147-894F78C8B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89314-060D-450E-A1BB-AD5117172346}" type="datetimeFigureOut">
              <a:rPr lang="en-GB" smtClean="0"/>
              <a:t>29/09/2022</a:t>
            </a:fld>
            <a:endParaRPr lang="en-GB"/>
          </a:p>
        </p:txBody>
      </p:sp>
      <p:sp>
        <p:nvSpPr>
          <p:cNvPr id="5" name="Footer Placeholder 4">
            <a:extLst>
              <a:ext uri="{FF2B5EF4-FFF2-40B4-BE49-F238E27FC236}">
                <a16:creationId xmlns:a16="http://schemas.microsoft.com/office/drawing/2014/main" id="{D7D20468-3EBC-41D9-B686-A1820AC9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E3D0D5-2D11-4B9E-9147-DBC51E8F9D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DC382-C0D5-4491-85F1-9D1DF7D0983E}" type="slidenum">
              <a:rPr lang="en-GB" smtClean="0"/>
              <a:t>‹#›</a:t>
            </a:fld>
            <a:endParaRPr lang="en-GB"/>
          </a:p>
        </p:txBody>
      </p:sp>
    </p:spTree>
    <p:extLst>
      <p:ext uri="{BB962C8B-B14F-4D97-AF65-F5344CB8AC3E}">
        <p14:creationId xmlns:p14="http://schemas.microsoft.com/office/powerpoint/2010/main" val="2183729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7UNPinITv1Q&amp;t=46s"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F1EF-850D-4679-B41C-3350008D7CBF}"/>
              </a:ext>
            </a:extLst>
          </p:cNvPr>
          <p:cNvSpPr>
            <a:spLocks noGrp="1"/>
          </p:cNvSpPr>
          <p:nvPr>
            <p:ph type="ctrTitle"/>
          </p:nvPr>
        </p:nvSpPr>
        <p:spPr/>
        <p:txBody>
          <a:bodyPr/>
          <a:lstStyle/>
          <a:p>
            <a:r>
              <a:rPr lang="en-GB" dirty="0"/>
              <a:t>This week’s career of the week is…..</a:t>
            </a:r>
          </a:p>
        </p:txBody>
      </p:sp>
      <p:sp>
        <p:nvSpPr>
          <p:cNvPr id="3" name="Subtitle 2">
            <a:extLst>
              <a:ext uri="{FF2B5EF4-FFF2-40B4-BE49-F238E27FC236}">
                <a16:creationId xmlns:a16="http://schemas.microsoft.com/office/drawing/2014/main" id="{90B7CC8E-DA36-4FB2-BAD1-39D68DD7D259}"/>
              </a:ext>
            </a:extLst>
          </p:cNvPr>
          <p:cNvSpPr>
            <a:spLocks noGrp="1"/>
          </p:cNvSpPr>
          <p:nvPr>
            <p:ph type="subTitle" idx="1"/>
          </p:nvPr>
        </p:nvSpPr>
        <p:spPr>
          <a:xfrm>
            <a:off x="1524000" y="3602038"/>
            <a:ext cx="9144000" cy="1982016"/>
          </a:xfrm>
        </p:spPr>
        <p:txBody>
          <a:bodyPr>
            <a:normAutofit/>
          </a:bodyPr>
          <a:lstStyle/>
          <a:p>
            <a:r>
              <a:rPr lang="en-GB" sz="8800" dirty="0"/>
              <a:t>Animator</a:t>
            </a:r>
          </a:p>
        </p:txBody>
      </p:sp>
      <p:pic>
        <p:nvPicPr>
          <p:cNvPr id="7" name="Picture 6">
            <a:extLst>
              <a:ext uri="{FF2B5EF4-FFF2-40B4-BE49-F238E27FC236}">
                <a16:creationId xmlns:a16="http://schemas.microsoft.com/office/drawing/2014/main" id="{B79F46A2-69EB-4DCE-9BCD-1D79D3485CCB}"/>
              </a:ext>
            </a:extLst>
          </p:cNvPr>
          <p:cNvPicPr>
            <a:picLocks noChangeAspect="1"/>
          </p:cNvPicPr>
          <p:nvPr/>
        </p:nvPicPr>
        <p:blipFill>
          <a:blip r:embed="rId2"/>
          <a:stretch>
            <a:fillRect/>
          </a:stretch>
        </p:blipFill>
        <p:spPr>
          <a:xfrm>
            <a:off x="234702" y="4737722"/>
            <a:ext cx="3741942" cy="1992463"/>
          </a:xfrm>
          <a:prstGeom prst="rect">
            <a:avLst/>
          </a:prstGeom>
        </p:spPr>
      </p:pic>
      <p:pic>
        <p:nvPicPr>
          <p:cNvPr id="8" name="Picture 7">
            <a:extLst>
              <a:ext uri="{FF2B5EF4-FFF2-40B4-BE49-F238E27FC236}">
                <a16:creationId xmlns:a16="http://schemas.microsoft.com/office/drawing/2014/main" id="{D44EC3C2-7B24-450E-958A-782370C115F6}"/>
              </a:ext>
            </a:extLst>
          </p:cNvPr>
          <p:cNvPicPr>
            <a:picLocks noChangeAspect="1"/>
          </p:cNvPicPr>
          <p:nvPr/>
        </p:nvPicPr>
        <p:blipFill>
          <a:blip r:embed="rId3"/>
          <a:stretch>
            <a:fillRect/>
          </a:stretch>
        </p:blipFill>
        <p:spPr>
          <a:xfrm>
            <a:off x="4353167" y="4737723"/>
            <a:ext cx="3278253" cy="1966952"/>
          </a:xfrm>
          <a:prstGeom prst="rect">
            <a:avLst/>
          </a:prstGeom>
        </p:spPr>
      </p:pic>
      <p:pic>
        <p:nvPicPr>
          <p:cNvPr id="9" name="Picture 8">
            <a:extLst>
              <a:ext uri="{FF2B5EF4-FFF2-40B4-BE49-F238E27FC236}">
                <a16:creationId xmlns:a16="http://schemas.microsoft.com/office/drawing/2014/main" id="{3ACDE986-71B7-44E8-A21A-79A1FD2891F3}"/>
              </a:ext>
            </a:extLst>
          </p:cNvPr>
          <p:cNvPicPr>
            <a:picLocks noChangeAspect="1"/>
          </p:cNvPicPr>
          <p:nvPr/>
        </p:nvPicPr>
        <p:blipFill>
          <a:blip r:embed="rId4"/>
          <a:stretch>
            <a:fillRect/>
          </a:stretch>
        </p:blipFill>
        <p:spPr>
          <a:xfrm>
            <a:off x="8215357" y="4737723"/>
            <a:ext cx="3343369" cy="1872287"/>
          </a:xfrm>
          <a:prstGeom prst="rect">
            <a:avLst/>
          </a:prstGeom>
        </p:spPr>
      </p:pic>
    </p:spTree>
    <p:extLst>
      <p:ext uri="{BB962C8B-B14F-4D97-AF65-F5344CB8AC3E}">
        <p14:creationId xmlns:p14="http://schemas.microsoft.com/office/powerpoint/2010/main" val="47120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9C80-125D-451C-A4AD-F176AE631AC8}"/>
              </a:ext>
            </a:extLst>
          </p:cNvPr>
          <p:cNvSpPr>
            <a:spLocks noGrp="1"/>
          </p:cNvSpPr>
          <p:nvPr>
            <p:ph type="title"/>
          </p:nvPr>
        </p:nvSpPr>
        <p:spPr>
          <a:xfrm>
            <a:off x="154619" y="-105392"/>
            <a:ext cx="10515600" cy="1325563"/>
          </a:xfrm>
        </p:spPr>
        <p:txBody>
          <a:bodyPr/>
          <a:lstStyle/>
          <a:p>
            <a:r>
              <a:rPr lang="en-GB" dirty="0"/>
              <a:t>What is it??</a:t>
            </a:r>
          </a:p>
        </p:txBody>
      </p:sp>
      <p:sp>
        <p:nvSpPr>
          <p:cNvPr id="3" name="Content Placeholder 2">
            <a:extLst>
              <a:ext uri="{FF2B5EF4-FFF2-40B4-BE49-F238E27FC236}">
                <a16:creationId xmlns:a16="http://schemas.microsoft.com/office/drawing/2014/main" id="{289F927E-2F66-463B-9A6A-219D4216D692}"/>
              </a:ext>
            </a:extLst>
          </p:cNvPr>
          <p:cNvSpPr>
            <a:spLocks noGrp="1"/>
          </p:cNvSpPr>
          <p:nvPr>
            <p:ph idx="1"/>
          </p:nvPr>
        </p:nvSpPr>
        <p:spPr>
          <a:xfrm>
            <a:off x="248575" y="1402672"/>
            <a:ext cx="11105225" cy="3586578"/>
          </a:xfrm>
        </p:spPr>
        <p:txBody>
          <a:bodyPr>
            <a:normAutofit/>
          </a:bodyPr>
          <a:lstStyle/>
          <a:p>
            <a:pPr marL="0" indent="0">
              <a:buNone/>
            </a:pPr>
            <a:r>
              <a:rPr lang="en-US" dirty="0"/>
              <a:t>An animator produces multiple images called frames, which when sequenced together create an illusion of movement - this is known as animation. The images can be made up of digital or hand-drawn pictures, models or puppets.</a:t>
            </a:r>
          </a:p>
          <a:p>
            <a:pPr marL="0" indent="0">
              <a:buNone/>
            </a:pPr>
            <a:endParaRPr lang="en-US" dirty="0"/>
          </a:p>
          <a:p>
            <a:pPr marL="0" indent="0">
              <a:buNone/>
            </a:pPr>
            <a:r>
              <a:rPr lang="en-US" dirty="0"/>
              <a:t>Animators tend to work in 2D, 3D model-making, stop-frame or computer-generated animation.</a:t>
            </a:r>
          </a:p>
          <a:p>
            <a:pPr marL="0" indent="0">
              <a:buNone/>
            </a:pPr>
            <a:endParaRPr lang="en-US" dirty="0"/>
          </a:p>
          <a:p>
            <a:pPr marL="0" indent="0">
              <a:buNone/>
            </a:pPr>
            <a:endParaRPr lang="en-US" dirty="0"/>
          </a:p>
          <a:p>
            <a:pPr marL="0" indent="0">
              <a:buNone/>
            </a:pPr>
            <a:endParaRPr lang="en-GB" dirty="0"/>
          </a:p>
        </p:txBody>
      </p:sp>
      <p:pic>
        <p:nvPicPr>
          <p:cNvPr id="5" name="Picture 4">
            <a:extLst>
              <a:ext uri="{FF2B5EF4-FFF2-40B4-BE49-F238E27FC236}">
                <a16:creationId xmlns:a16="http://schemas.microsoft.com/office/drawing/2014/main" id="{B4F42225-651A-41CC-89F1-1DA466324EBC}"/>
              </a:ext>
            </a:extLst>
          </p:cNvPr>
          <p:cNvPicPr>
            <a:picLocks noChangeAspect="1"/>
          </p:cNvPicPr>
          <p:nvPr/>
        </p:nvPicPr>
        <p:blipFill>
          <a:blip r:embed="rId2"/>
          <a:stretch>
            <a:fillRect/>
          </a:stretch>
        </p:blipFill>
        <p:spPr>
          <a:xfrm>
            <a:off x="8957569" y="4060848"/>
            <a:ext cx="3125171" cy="2662183"/>
          </a:xfrm>
          <a:prstGeom prst="rect">
            <a:avLst/>
          </a:prstGeom>
        </p:spPr>
      </p:pic>
    </p:spTree>
    <p:extLst>
      <p:ext uri="{BB962C8B-B14F-4D97-AF65-F5344CB8AC3E}">
        <p14:creationId xmlns:p14="http://schemas.microsoft.com/office/powerpoint/2010/main" val="175683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7BDE-4FA0-4089-8A5D-6917188EA620}"/>
              </a:ext>
            </a:extLst>
          </p:cNvPr>
          <p:cNvSpPr>
            <a:spLocks noGrp="1"/>
          </p:cNvSpPr>
          <p:nvPr>
            <p:ph type="title"/>
          </p:nvPr>
        </p:nvSpPr>
        <p:spPr/>
        <p:txBody>
          <a:bodyPr/>
          <a:lstStyle/>
          <a:p>
            <a:r>
              <a:rPr lang="en-GB" dirty="0"/>
              <a:t>Where could I work?</a:t>
            </a:r>
          </a:p>
        </p:txBody>
      </p:sp>
      <p:sp>
        <p:nvSpPr>
          <p:cNvPr id="3" name="Content Placeholder 2">
            <a:extLst>
              <a:ext uri="{FF2B5EF4-FFF2-40B4-BE49-F238E27FC236}">
                <a16:creationId xmlns:a16="http://schemas.microsoft.com/office/drawing/2014/main" id="{54982423-5BA6-42BA-AC40-FAD0BD1040D2}"/>
              </a:ext>
            </a:extLst>
          </p:cNvPr>
          <p:cNvSpPr>
            <a:spLocks noGrp="1"/>
          </p:cNvSpPr>
          <p:nvPr>
            <p:ph idx="1"/>
          </p:nvPr>
        </p:nvSpPr>
        <p:spPr/>
        <p:txBody>
          <a:bodyPr>
            <a:normAutofit lnSpcReduction="10000"/>
          </a:bodyPr>
          <a:lstStyle/>
          <a:p>
            <a:r>
              <a:rPr lang="en-US" dirty="0"/>
              <a:t>Animation is an office or studio-based profession. Some experienced freelancers have studio equipment set up to work at home.</a:t>
            </a:r>
          </a:p>
          <a:p>
            <a:r>
              <a:rPr lang="en-US" dirty="0"/>
              <a:t>It's a global industry and many projects are for international clients. Most production companies have a list of animators they use.</a:t>
            </a:r>
          </a:p>
          <a:p>
            <a:r>
              <a:rPr lang="en-US" dirty="0"/>
              <a:t>The animation industry is global, but there are regional UK </a:t>
            </a:r>
            <a:r>
              <a:rPr lang="en-US" dirty="0" err="1"/>
              <a:t>centres</a:t>
            </a:r>
            <a:r>
              <a:rPr lang="en-US" dirty="0"/>
              <a:t> based in London, Bristol, Manchester, Dundee and Edinburgh.</a:t>
            </a:r>
          </a:p>
          <a:p>
            <a:r>
              <a:rPr lang="en-US" dirty="0"/>
              <a:t>Overseas and UK travel may be necessary to showcase your work at festivals or to negotiate commissions with clients.</a:t>
            </a:r>
          </a:p>
          <a:p>
            <a:r>
              <a:rPr lang="en-US" dirty="0"/>
              <a:t>More locally there is are animation companies in Southampton, Gloucester, Wroughton, Andover and Bournemouth.</a:t>
            </a:r>
            <a:endParaRPr lang="en-GB" dirty="0"/>
          </a:p>
        </p:txBody>
      </p:sp>
      <p:pic>
        <p:nvPicPr>
          <p:cNvPr id="6" name="Picture 5">
            <a:extLst>
              <a:ext uri="{FF2B5EF4-FFF2-40B4-BE49-F238E27FC236}">
                <a16:creationId xmlns:a16="http://schemas.microsoft.com/office/drawing/2014/main" id="{1FEEF0FD-5152-4E2D-86EB-AAA91D143403}"/>
              </a:ext>
            </a:extLst>
          </p:cNvPr>
          <p:cNvPicPr>
            <a:picLocks noChangeAspect="1"/>
          </p:cNvPicPr>
          <p:nvPr/>
        </p:nvPicPr>
        <p:blipFill>
          <a:blip r:embed="rId2"/>
          <a:stretch>
            <a:fillRect/>
          </a:stretch>
        </p:blipFill>
        <p:spPr>
          <a:xfrm>
            <a:off x="9482599" y="82550"/>
            <a:ext cx="2619375" cy="1743075"/>
          </a:xfrm>
          <a:prstGeom prst="rect">
            <a:avLst/>
          </a:prstGeom>
        </p:spPr>
      </p:pic>
    </p:spTree>
    <p:extLst>
      <p:ext uri="{BB962C8B-B14F-4D97-AF65-F5344CB8AC3E}">
        <p14:creationId xmlns:p14="http://schemas.microsoft.com/office/powerpoint/2010/main" val="313957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371A-DA36-4D12-86C0-8CA32916681F}"/>
              </a:ext>
            </a:extLst>
          </p:cNvPr>
          <p:cNvSpPr>
            <a:spLocks noGrp="1"/>
          </p:cNvSpPr>
          <p:nvPr>
            <p:ph type="title"/>
          </p:nvPr>
        </p:nvSpPr>
        <p:spPr/>
        <p:txBody>
          <a:bodyPr/>
          <a:lstStyle/>
          <a:p>
            <a:r>
              <a:rPr lang="en-GB" dirty="0"/>
              <a:t>How Much Could I Earn?</a:t>
            </a:r>
          </a:p>
        </p:txBody>
      </p:sp>
      <p:sp>
        <p:nvSpPr>
          <p:cNvPr id="3" name="Content Placeholder 2">
            <a:extLst>
              <a:ext uri="{FF2B5EF4-FFF2-40B4-BE49-F238E27FC236}">
                <a16:creationId xmlns:a16="http://schemas.microsoft.com/office/drawing/2014/main" id="{F7DA2A09-BAF9-4F58-8883-1E64335C4781}"/>
              </a:ext>
            </a:extLst>
          </p:cNvPr>
          <p:cNvSpPr>
            <a:spLocks noGrp="1"/>
          </p:cNvSpPr>
          <p:nvPr>
            <p:ph idx="1"/>
          </p:nvPr>
        </p:nvSpPr>
        <p:spPr>
          <a:xfrm>
            <a:off x="838200" y="2872057"/>
            <a:ext cx="10515600" cy="3304905"/>
          </a:xfrm>
        </p:spPr>
        <p:txBody>
          <a:bodyPr/>
          <a:lstStyle/>
          <a:p>
            <a:r>
              <a:rPr lang="en-US" dirty="0"/>
              <a:t>Entry salaries are in the region of £12,000 to £15,000. Salaries in computer game animation start higher at £18,000, rising quickly with experience.</a:t>
            </a:r>
          </a:p>
          <a:p>
            <a:r>
              <a:rPr lang="en-US" dirty="0"/>
              <a:t>Experienced animators can earn around £23,000 to £26,000.</a:t>
            </a:r>
          </a:p>
          <a:p>
            <a:r>
              <a:rPr lang="en-US" dirty="0"/>
              <a:t>Salaries for animators with at least ten years' experience are around £36,000+.</a:t>
            </a:r>
          </a:p>
          <a:p>
            <a:pPr marL="0" indent="0">
              <a:buNone/>
            </a:pPr>
            <a:endParaRPr lang="en-GB" dirty="0"/>
          </a:p>
        </p:txBody>
      </p:sp>
      <p:pic>
        <p:nvPicPr>
          <p:cNvPr id="4" name="Picture 3">
            <a:extLst>
              <a:ext uri="{FF2B5EF4-FFF2-40B4-BE49-F238E27FC236}">
                <a16:creationId xmlns:a16="http://schemas.microsoft.com/office/drawing/2014/main" id="{778DC99E-19CF-4EA6-8F96-24A1D693E95D}"/>
              </a:ext>
            </a:extLst>
          </p:cNvPr>
          <p:cNvPicPr>
            <a:picLocks noChangeAspect="1"/>
          </p:cNvPicPr>
          <p:nvPr/>
        </p:nvPicPr>
        <p:blipFill>
          <a:blip r:embed="rId2"/>
          <a:stretch>
            <a:fillRect/>
          </a:stretch>
        </p:blipFill>
        <p:spPr>
          <a:xfrm>
            <a:off x="8068395" y="156368"/>
            <a:ext cx="3767249" cy="2506933"/>
          </a:xfrm>
          <a:prstGeom prst="rect">
            <a:avLst/>
          </a:prstGeom>
        </p:spPr>
      </p:pic>
    </p:spTree>
    <p:extLst>
      <p:ext uri="{BB962C8B-B14F-4D97-AF65-F5344CB8AC3E}">
        <p14:creationId xmlns:p14="http://schemas.microsoft.com/office/powerpoint/2010/main" val="337095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C1BD-5ED7-4D0F-81BB-9DB323897FCC}"/>
              </a:ext>
            </a:extLst>
          </p:cNvPr>
          <p:cNvSpPr>
            <a:spLocks noGrp="1"/>
          </p:cNvSpPr>
          <p:nvPr>
            <p:ph type="title"/>
          </p:nvPr>
        </p:nvSpPr>
        <p:spPr/>
        <p:txBody>
          <a:bodyPr/>
          <a:lstStyle/>
          <a:p>
            <a:r>
              <a:rPr lang="en-GB" dirty="0"/>
              <a:t>What qualifications would I need?</a:t>
            </a:r>
          </a:p>
        </p:txBody>
      </p:sp>
      <p:sp>
        <p:nvSpPr>
          <p:cNvPr id="3" name="Content Placeholder 2">
            <a:extLst>
              <a:ext uri="{FF2B5EF4-FFF2-40B4-BE49-F238E27FC236}">
                <a16:creationId xmlns:a16="http://schemas.microsoft.com/office/drawing/2014/main" id="{75C51BA7-9857-405E-9479-A27614FB0BC7}"/>
              </a:ext>
            </a:extLst>
          </p:cNvPr>
          <p:cNvSpPr>
            <a:spLocks noGrp="1"/>
          </p:cNvSpPr>
          <p:nvPr>
            <p:ph idx="1"/>
          </p:nvPr>
        </p:nvSpPr>
        <p:spPr>
          <a:xfrm>
            <a:off x="230819" y="1331650"/>
            <a:ext cx="11122981" cy="5161225"/>
          </a:xfrm>
        </p:spPr>
        <p:txBody>
          <a:bodyPr>
            <a:normAutofit fontScale="77500" lnSpcReduction="20000"/>
          </a:bodyPr>
          <a:lstStyle/>
          <a:p>
            <a:pPr marL="0" indent="0">
              <a:buNone/>
            </a:pPr>
            <a:r>
              <a:rPr lang="en-US" dirty="0"/>
              <a:t>Although this area of work is open to all graduates, the following degree subjects are particularly relevant:</a:t>
            </a:r>
          </a:p>
          <a:p>
            <a:r>
              <a:rPr lang="en-US" dirty="0"/>
              <a:t>animation</a:t>
            </a:r>
          </a:p>
          <a:p>
            <a:r>
              <a:rPr lang="en-US" dirty="0"/>
              <a:t>art and design</a:t>
            </a:r>
          </a:p>
          <a:p>
            <a:r>
              <a:rPr lang="en-US" dirty="0"/>
              <a:t>computer-aided engineering (CAD)</a:t>
            </a:r>
          </a:p>
          <a:p>
            <a:r>
              <a:rPr lang="en-US" dirty="0"/>
              <a:t>electrical engineering</a:t>
            </a:r>
          </a:p>
          <a:p>
            <a:r>
              <a:rPr lang="en-US" dirty="0"/>
              <a:t>film and video</a:t>
            </a:r>
          </a:p>
          <a:p>
            <a:r>
              <a:rPr lang="en-US" dirty="0"/>
              <a:t>graphic design or illustration</a:t>
            </a:r>
          </a:p>
          <a:p>
            <a:r>
              <a:rPr lang="en-US" dirty="0"/>
              <a:t>model making or sculpture</a:t>
            </a:r>
          </a:p>
          <a:p>
            <a:r>
              <a:rPr lang="en-US" dirty="0"/>
              <a:t>multimedia</a:t>
            </a:r>
          </a:p>
          <a:p>
            <a:r>
              <a:rPr lang="en-US" dirty="0"/>
              <a:t>spatial design</a:t>
            </a:r>
          </a:p>
          <a:p>
            <a:r>
              <a:rPr lang="en-US" dirty="0"/>
              <a:t>3D design.</a:t>
            </a:r>
          </a:p>
          <a:p>
            <a:pPr marL="0" indent="0">
              <a:buNone/>
            </a:pPr>
            <a:r>
              <a:rPr lang="en-US" dirty="0"/>
              <a:t>Entry without a higher education qualification is unusual, but not impossible. Exceptions may be made for very talented candidates. Many animators consider having an artistic background just as important as having skills in IT.</a:t>
            </a:r>
          </a:p>
          <a:p>
            <a:pPr marL="0" indent="0">
              <a:buNone/>
            </a:pPr>
            <a:endParaRPr lang="en-GB" dirty="0"/>
          </a:p>
        </p:txBody>
      </p:sp>
    </p:spTree>
    <p:extLst>
      <p:ext uri="{BB962C8B-B14F-4D97-AF65-F5344CB8AC3E}">
        <p14:creationId xmlns:p14="http://schemas.microsoft.com/office/powerpoint/2010/main" val="426247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7FFBE6-DEC7-4C9B-9AD9-49C265C6590F}"/>
              </a:ext>
            </a:extLst>
          </p:cNvPr>
          <p:cNvSpPr>
            <a:spLocks noGrp="1"/>
          </p:cNvSpPr>
          <p:nvPr>
            <p:ph type="title"/>
          </p:nvPr>
        </p:nvSpPr>
        <p:spPr/>
        <p:txBody>
          <a:bodyPr/>
          <a:lstStyle/>
          <a:p>
            <a:r>
              <a:rPr lang="en-GB" dirty="0"/>
              <a:t>What skills do you need?</a:t>
            </a:r>
          </a:p>
        </p:txBody>
      </p:sp>
      <p:sp>
        <p:nvSpPr>
          <p:cNvPr id="5" name="Content Placeholder 4">
            <a:extLst>
              <a:ext uri="{FF2B5EF4-FFF2-40B4-BE49-F238E27FC236}">
                <a16:creationId xmlns:a16="http://schemas.microsoft.com/office/drawing/2014/main" id="{92FA70DE-7582-41DF-8B78-287EDB2A3BA3}"/>
              </a:ext>
            </a:extLst>
          </p:cNvPr>
          <p:cNvSpPr>
            <a:spLocks noGrp="1"/>
          </p:cNvSpPr>
          <p:nvPr>
            <p:ph idx="1"/>
          </p:nvPr>
        </p:nvSpPr>
        <p:spPr/>
        <p:txBody>
          <a:bodyPr>
            <a:normAutofit fontScale="92500" lnSpcReduction="10000"/>
          </a:bodyPr>
          <a:lstStyle/>
          <a:p>
            <a:pPr marL="0" indent="0">
              <a:buNone/>
            </a:pPr>
            <a:r>
              <a:rPr lang="en-US" dirty="0"/>
              <a:t>You'll need to show:</a:t>
            </a:r>
          </a:p>
          <a:p>
            <a:r>
              <a:rPr lang="en-US" dirty="0"/>
              <a:t>artistic talent and technical skills</a:t>
            </a:r>
          </a:p>
          <a:p>
            <a:r>
              <a:rPr lang="en-US" dirty="0"/>
              <a:t>a good eye for detail</a:t>
            </a:r>
          </a:p>
          <a:p>
            <a:r>
              <a:rPr lang="en-US" dirty="0"/>
              <a:t>communication and storytelling skills</a:t>
            </a:r>
          </a:p>
          <a:p>
            <a:r>
              <a:rPr lang="en-US" dirty="0"/>
              <a:t>ability to work with others and to take direction</a:t>
            </a:r>
          </a:p>
          <a:p>
            <a:r>
              <a:rPr lang="en-US" dirty="0"/>
              <a:t>networking skills and commitment to projects through previous work experience</a:t>
            </a:r>
          </a:p>
          <a:p>
            <a:r>
              <a:rPr lang="en-US" dirty="0"/>
              <a:t>an engagement with the industry from submitting work to festivals and competitions</a:t>
            </a:r>
          </a:p>
          <a:p>
            <a:r>
              <a:rPr lang="en-US" dirty="0"/>
              <a:t>the flexibility to switch between several projects at once.</a:t>
            </a:r>
          </a:p>
          <a:p>
            <a:pPr marL="0" indent="0">
              <a:buNone/>
            </a:pPr>
            <a:endParaRPr lang="en-GB" dirty="0"/>
          </a:p>
        </p:txBody>
      </p:sp>
    </p:spTree>
    <p:extLst>
      <p:ext uri="{BB962C8B-B14F-4D97-AF65-F5344CB8AC3E}">
        <p14:creationId xmlns:p14="http://schemas.microsoft.com/office/powerpoint/2010/main" val="59294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5BB2-62DC-4CBA-8EFF-5825854C026A}"/>
              </a:ext>
            </a:extLst>
          </p:cNvPr>
          <p:cNvSpPr>
            <a:spLocks noGrp="1"/>
          </p:cNvSpPr>
          <p:nvPr>
            <p:ph type="title"/>
          </p:nvPr>
        </p:nvSpPr>
        <p:spPr/>
        <p:txBody>
          <a:bodyPr/>
          <a:lstStyle/>
          <a:p>
            <a:r>
              <a:rPr lang="en-GB" dirty="0"/>
              <a:t>Work Experience</a:t>
            </a:r>
          </a:p>
        </p:txBody>
      </p:sp>
      <p:sp>
        <p:nvSpPr>
          <p:cNvPr id="3" name="Content Placeholder 2">
            <a:extLst>
              <a:ext uri="{FF2B5EF4-FFF2-40B4-BE49-F238E27FC236}">
                <a16:creationId xmlns:a16="http://schemas.microsoft.com/office/drawing/2014/main" id="{9FB6CC7C-F340-4F76-A54A-F70AF8468520}"/>
              </a:ext>
            </a:extLst>
          </p:cNvPr>
          <p:cNvSpPr>
            <a:spLocks noGrp="1"/>
          </p:cNvSpPr>
          <p:nvPr>
            <p:ph idx="1"/>
          </p:nvPr>
        </p:nvSpPr>
        <p:spPr/>
        <p:txBody>
          <a:bodyPr/>
          <a:lstStyle/>
          <a:p>
            <a:pPr marL="0" indent="0">
              <a:buNone/>
            </a:pPr>
            <a:r>
              <a:rPr lang="en-US" dirty="0"/>
              <a:t>Animation is a competitive industry. To find work you must have a showreel. This is your portfolio to show to production companies or animation commissioners in advertising agencies, music companies or television companies.  This enables them to see what you can do.</a:t>
            </a:r>
          </a:p>
          <a:p>
            <a:pPr marL="0" indent="0">
              <a:buNone/>
            </a:pPr>
            <a:r>
              <a:rPr lang="en-US" dirty="0"/>
              <a:t>It is very useful to get work experience called a ‘residency’. Residencies provide the opportunity to work as an artist-in-residence and have access to facilities and a working environment in the  creative world of work. </a:t>
            </a:r>
            <a:endParaRPr lang="en-GB" dirty="0"/>
          </a:p>
        </p:txBody>
      </p:sp>
      <p:pic>
        <p:nvPicPr>
          <p:cNvPr id="4" name="Picture 3">
            <a:extLst>
              <a:ext uri="{FF2B5EF4-FFF2-40B4-BE49-F238E27FC236}">
                <a16:creationId xmlns:a16="http://schemas.microsoft.com/office/drawing/2014/main" id="{DB94C86C-96A5-45EE-B858-123A86F415F4}"/>
              </a:ext>
            </a:extLst>
          </p:cNvPr>
          <p:cNvPicPr>
            <a:picLocks noChangeAspect="1"/>
          </p:cNvPicPr>
          <p:nvPr/>
        </p:nvPicPr>
        <p:blipFill>
          <a:blip r:embed="rId2"/>
          <a:stretch>
            <a:fillRect/>
          </a:stretch>
        </p:blipFill>
        <p:spPr>
          <a:xfrm>
            <a:off x="9252889" y="90488"/>
            <a:ext cx="2847975" cy="1600200"/>
          </a:xfrm>
          <a:prstGeom prst="rect">
            <a:avLst/>
          </a:prstGeom>
        </p:spPr>
      </p:pic>
    </p:spTree>
    <p:extLst>
      <p:ext uri="{BB962C8B-B14F-4D97-AF65-F5344CB8AC3E}">
        <p14:creationId xmlns:p14="http://schemas.microsoft.com/office/powerpoint/2010/main" val="323345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1B646-B784-453C-9A51-647C765906B6}"/>
              </a:ext>
            </a:extLst>
          </p:cNvPr>
          <p:cNvSpPr>
            <a:spLocks noGrp="1"/>
          </p:cNvSpPr>
          <p:nvPr>
            <p:ph type="title"/>
          </p:nvPr>
        </p:nvSpPr>
        <p:spPr/>
        <p:txBody>
          <a:bodyPr/>
          <a:lstStyle/>
          <a:p>
            <a:r>
              <a:rPr lang="en-GB" dirty="0"/>
              <a:t>So what does an animator do?</a:t>
            </a:r>
          </a:p>
        </p:txBody>
      </p:sp>
      <p:sp>
        <p:nvSpPr>
          <p:cNvPr id="3" name="Content Placeholder 2">
            <a:extLst>
              <a:ext uri="{FF2B5EF4-FFF2-40B4-BE49-F238E27FC236}">
                <a16:creationId xmlns:a16="http://schemas.microsoft.com/office/drawing/2014/main" id="{1CDC1D45-C423-4FF3-B06A-6DEC67CCB6C3}"/>
              </a:ext>
            </a:extLst>
          </p:cNvPr>
          <p:cNvSpPr>
            <a:spLocks noGrp="1"/>
          </p:cNvSpPr>
          <p:nvPr>
            <p:ph idx="1"/>
          </p:nvPr>
        </p:nvSpPr>
        <p:spPr/>
        <p:txBody>
          <a:bodyPr/>
          <a:lstStyle/>
          <a:p>
            <a:pPr marL="0" indent="0">
              <a:buNone/>
            </a:pPr>
            <a:r>
              <a:rPr lang="en-GB" dirty="0">
                <a:hlinkClick r:id="rId2"/>
              </a:rPr>
              <a:t>https://www.youtube.com/watch?v=7UNPinITv1Q&amp;t=46s</a:t>
            </a:r>
            <a:r>
              <a:rPr lang="en-GB" dirty="0"/>
              <a:t> </a:t>
            </a:r>
          </a:p>
        </p:txBody>
      </p:sp>
      <p:pic>
        <p:nvPicPr>
          <p:cNvPr id="4" name="Picture 3">
            <a:extLst>
              <a:ext uri="{FF2B5EF4-FFF2-40B4-BE49-F238E27FC236}">
                <a16:creationId xmlns:a16="http://schemas.microsoft.com/office/drawing/2014/main" id="{00782D3E-5F29-44B7-A958-ED4C4A8583E4}"/>
              </a:ext>
            </a:extLst>
          </p:cNvPr>
          <p:cNvPicPr>
            <a:picLocks noChangeAspect="1"/>
          </p:cNvPicPr>
          <p:nvPr/>
        </p:nvPicPr>
        <p:blipFill>
          <a:blip r:embed="rId3"/>
          <a:stretch>
            <a:fillRect/>
          </a:stretch>
        </p:blipFill>
        <p:spPr>
          <a:xfrm>
            <a:off x="597162" y="2992883"/>
            <a:ext cx="4200863" cy="2360351"/>
          </a:xfrm>
          <a:prstGeom prst="rect">
            <a:avLst/>
          </a:prstGeom>
        </p:spPr>
      </p:pic>
      <p:pic>
        <p:nvPicPr>
          <p:cNvPr id="5" name="Picture 4">
            <a:extLst>
              <a:ext uri="{FF2B5EF4-FFF2-40B4-BE49-F238E27FC236}">
                <a16:creationId xmlns:a16="http://schemas.microsoft.com/office/drawing/2014/main" id="{F7AE8EDF-DD1C-461B-AA12-E79142FCA907}"/>
              </a:ext>
            </a:extLst>
          </p:cNvPr>
          <p:cNvPicPr>
            <a:picLocks noChangeAspect="1"/>
          </p:cNvPicPr>
          <p:nvPr/>
        </p:nvPicPr>
        <p:blipFill>
          <a:blip r:embed="rId4"/>
          <a:stretch>
            <a:fillRect/>
          </a:stretch>
        </p:blipFill>
        <p:spPr>
          <a:xfrm>
            <a:off x="5608282" y="2992883"/>
            <a:ext cx="4214911" cy="2360350"/>
          </a:xfrm>
          <a:prstGeom prst="rect">
            <a:avLst/>
          </a:prstGeom>
        </p:spPr>
      </p:pic>
    </p:spTree>
    <p:extLst>
      <p:ext uri="{BB962C8B-B14F-4D97-AF65-F5344CB8AC3E}">
        <p14:creationId xmlns:p14="http://schemas.microsoft.com/office/powerpoint/2010/main" val="3471190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6" ma:contentTypeDescription="Create a new document." ma:contentTypeScope="" ma:versionID="7a31dfcfa7b663ff2e57e1b1df830798">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d99ca4ea3880cba748b905695544f922"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bff51b9-cd20-40e1-be64-c94101b38e9c" xsi:nil="true"/>
    <lcf76f155ced4ddcb4097134ff3c332f xmlns="850e07c4-6d11-4d6c-b0ce-da35b0f27d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675F91F-586E-4D0D-9AF2-E7ABBF178FA6}"/>
</file>

<file path=customXml/itemProps2.xml><?xml version="1.0" encoding="utf-8"?>
<ds:datastoreItem xmlns:ds="http://schemas.openxmlformats.org/officeDocument/2006/customXml" ds:itemID="{3E253E5E-14A6-4FEC-90D2-4799365140AE}">
  <ds:schemaRefs>
    <ds:schemaRef ds:uri="http://schemas.microsoft.com/sharepoint/v3/contenttype/forms"/>
  </ds:schemaRefs>
</ds:datastoreItem>
</file>

<file path=customXml/itemProps3.xml><?xml version="1.0" encoding="utf-8"?>
<ds:datastoreItem xmlns:ds="http://schemas.openxmlformats.org/officeDocument/2006/customXml" ds:itemID="{09554ADB-CBBE-4783-B3C7-F92E3CB74236}">
  <ds:schemaRefs>
    <ds:schemaRef ds:uri="http://schemas.microsoft.com/office/2006/documentManagement/types"/>
    <ds:schemaRef ds:uri="http://purl.org/dc/dcmitype/"/>
    <ds:schemaRef ds:uri="http://purl.org/dc/terms/"/>
    <ds:schemaRef ds:uri="http://schemas.microsoft.com/office/infopath/2007/PartnerControls"/>
    <ds:schemaRef ds:uri="http://schemas.microsoft.com/office/2006/metadata/properties"/>
    <ds:schemaRef ds:uri="http://purl.org/dc/elements/1.1/"/>
    <ds:schemaRef ds:uri="5c405795-7ce0-4f14-838a-f2e80ccf1c0c"/>
    <ds:schemaRef ds:uri="http://schemas.openxmlformats.org/package/2006/metadata/core-properties"/>
    <ds:schemaRef ds:uri="4a51e8f4-3571-4c41-95ce-fedd0e5717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TotalTime>
  <Words>509</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This week’s career of the week is…..</vt:lpstr>
      <vt:lpstr>What is it??</vt:lpstr>
      <vt:lpstr>Where could I work?</vt:lpstr>
      <vt:lpstr>How Much Could I Earn?</vt:lpstr>
      <vt:lpstr>What qualifications would I need?</vt:lpstr>
      <vt:lpstr>What skills do you need?</vt:lpstr>
      <vt:lpstr>Work Experience</vt:lpstr>
      <vt:lpstr>So what does an animator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career of the week is…..</dc:title>
  <dc:creator>Archdale, Tracey</dc:creator>
  <cp:lastModifiedBy>Archdale, Tracey</cp:lastModifiedBy>
  <cp:revision>4</cp:revision>
  <dcterms:created xsi:type="dcterms:W3CDTF">2022-09-28T23:41:10Z</dcterms:created>
  <dcterms:modified xsi:type="dcterms:W3CDTF">2022-09-29T00:02:35Z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0x01010065CB604AB3CE1541B5610E041F681369</vt:lpwstr>
  </property>
</Properties>
</file>